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63" r:id="rId2"/>
  </p:sldMasterIdLst>
  <p:notesMasterIdLst>
    <p:notesMasterId r:id="rId35"/>
  </p:notesMasterIdLst>
  <p:handoutMasterIdLst>
    <p:handoutMasterId r:id="rId36"/>
  </p:handoutMasterIdLst>
  <p:sldIdLst>
    <p:sldId id="256" r:id="rId3"/>
    <p:sldId id="263" r:id="rId4"/>
    <p:sldId id="290" r:id="rId5"/>
    <p:sldId id="295" r:id="rId6"/>
    <p:sldId id="264" r:id="rId7"/>
    <p:sldId id="296" r:id="rId8"/>
    <p:sldId id="297" r:id="rId9"/>
    <p:sldId id="301" r:id="rId10"/>
    <p:sldId id="298" r:id="rId11"/>
    <p:sldId id="299" r:id="rId12"/>
    <p:sldId id="288" r:id="rId13"/>
    <p:sldId id="300" r:id="rId14"/>
    <p:sldId id="302" r:id="rId15"/>
    <p:sldId id="293" r:id="rId16"/>
    <p:sldId id="269" r:id="rId17"/>
    <p:sldId id="270" r:id="rId18"/>
    <p:sldId id="274" r:id="rId19"/>
    <p:sldId id="272" r:id="rId20"/>
    <p:sldId id="275" r:id="rId21"/>
    <p:sldId id="277" r:id="rId22"/>
    <p:sldId id="278" r:id="rId23"/>
    <p:sldId id="279" r:id="rId24"/>
    <p:sldId id="280" r:id="rId25"/>
    <p:sldId id="282" r:id="rId26"/>
    <p:sldId id="284" r:id="rId27"/>
    <p:sldId id="285" r:id="rId28"/>
    <p:sldId id="286" r:id="rId29"/>
    <p:sldId id="287" r:id="rId30"/>
    <p:sldId id="294" r:id="rId31"/>
    <p:sldId id="289" r:id="rId32"/>
    <p:sldId id="291" r:id="rId33"/>
    <p:sldId id="292" r:id="rId34"/>
  </p:sldIdLst>
  <p:sldSz cx="20102513" cy="11307763"/>
  <p:notesSz cx="6858000" cy="9144000"/>
  <p:defaultTextStyle>
    <a:defPPr>
      <a:defRPr lang="de-DE"/>
    </a:defPPr>
    <a:lvl1pPr marL="0" algn="l" defTabSz="1507663" rtl="0" eaLnBrk="1" latinLnBrk="0" hangingPunct="1">
      <a:defRPr sz="2968" kern="1200">
        <a:solidFill>
          <a:schemeClr val="tx1"/>
        </a:solidFill>
        <a:latin typeface="+mn-lt"/>
        <a:ea typeface="+mn-ea"/>
        <a:cs typeface="+mn-cs"/>
      </a:defRPr>
    </a:lvl1pPr>
    <a:lvl2pPr marL="753831" algn="l" defTabSz="1507663" rtl="0" eaLnBrk="1" latinLnBrk="0" hangingPunct="1">
      <a:defRPr sz="2968" kern="1200">
        <a:solidFill>
          <a:schemeClr val="tx1"/>
        </a:solidFill>
        <a:latin typeface="+mn-lt"/>
        <a:ea typeface="+mn-ea"/>
        <a:cs typeface="+mn-cs"/>
      </a:defRPr>
    </a:lvl2pPr>
    <a:lvl3pPr marL="1507663" algn="l" defTabSz="1507663" rtl="0" eaLnBrk="1" latinLnBrk="0" hangingPunct="1">
      <a:defRPr sz="2968" kern="1200">
        <a:solidFill>
          <a:schemeClr val="tx1"/>
        </a:solidFill>
        <a:latin typeface="+mn-lt"/>
        <a:ea typeface="+mn-ea"/>
        <a:cs typeface="+mn-cs"/>
      </a:defRPr>
    </a:lvl3pPr>
    <a:lvl4pPr marL="2261494" algn="l" defTabSz="1507663" rtl="0" eaLnBrk="1" latinLnBrk="0" hangingPunct="1">
      <a:defRPr sz="2968" kern="1200">
        <a:solidFill>
          <a:schemeClr val="tx1"/>
        </a:solidFill>
        <a:latin typeface="+mn-lt"/>
        <a:ea typeface="+mn-ea"/>
        <a:cs typeface="+mn-cs"/>
      </a:defRPr>
    </a:lvl4pPr>
    <a:lvl5pPr marL="3015325" algn="l" defTabSz="1507663" rtl="0" eaLnBrk="1" latinLnBrk="0" hangingPunct="1">
      <a:defRPr sz="2968" kern="1200">
        <a:solidFill>
          <a:schemeClr val="tx1"/>
        </a:solidFill>
        <a:latin typeface="+mn-lt"/>
        <a:ea typeface="+mn-ea"/>
        <a:cs typeface="+mn-cs"/>
      </a:defRPr>
    </a:lvl5pPr>
    <a:lvl6pPr marL="3769157" algn="l" defTabSz="1507663" rtl="0" eaLnBrk="1" latinLnBrk="0" hangingPunct="1">
      <a:defRPr sz="2968" kern="1200">
        <a:solidFill>
          <a:schemeClr val="tx1"/>
        </a:solidFill>
        <a:latin typeface="+mn-lt"/>
        <a:ea typeface="+mn-ea"/>
        <a:cs typeface="+mn-cs"/>
      </a:defRPr>
    </a:lvl6pPr>
    <a:lvl7pPr marL="4522988" algn="l" defTabSz="1507663" rtl="0" eaLnBrk="1" latinLnBrk="0" hangingPunct="1">
      <a:defRPr sz="2968" kern="1200">
        <a:solidFill>
          <a:schemeClr val="tx1"/>
        </a:solidFill>
        <a:latin typeface="+mn-lt"/>
        <a:ea typeface="+mn-ea"/>
        <a:cs typeface="+mn-cs"/>
      </a:defRPr>
    </a:lvl7pPr>
    <a:lvl8pPr marL="5276820" algn="l" defTabSz="1507663" rtl="0" eaLnBrk="1" latinLnBrk="0" hangingPunct="1">
      <a:defRPr sz="2968" kern="1200">
        <a:solidFill>
          <a:schemeClr val="tx1"/>
        </a:solidFill>
        <a:latin typeface="+mn-lt"/>
        <a:ea typeface="+mn-ea"/>
        <a:cs typeface="+mn-cs"/>
      </a:defRPr>
    </a:lvl8pPr>
    <a:lvl9pPr marL="6030651" algn="l" defTabSz="1507663" rtl="0" eaLnBrk="1" latinLnBrk="0" hangingPunct="1">
      <a:defRPr sz="2968" kern="1200">
        <a:solidFill>
          <a:schemeClr val="tx1"/>
        </a:solidFill>
        <a:latin typeface="+mn-lt"/>
        <a:ea typeface="+mn-ea"/>
        <a:cs typeface="+mn-cs"/>
      </a:defRPr>
    </a:lvl9pPr>
  </p:defaultTextStyle>
  <p:extLst>
    <p:ext uri="{EFAFB233-063F-42B5-8137-9DF3F51BA10A}">
      <p15:sldGuideLst xmlns:p15="http://schemas.microsoft.com/office/powerpoint/2012/main">
        <p15:guide id="2" pos="1841" userDrawn="1">
          <p15:clr>
            <a:srgbClr val="A4A3A4"/>
          </p15:clr>
        </p15:guide>
        <p15:guide id="6" pos="9870" userDrawn="1">
          <p15:clr>
            <a:srgbClr val="F26B43"/>
          </p15:clr>
        </p15:guide>
        <p15:guide id="7" orient="horz" pos="4832" userDrawn="1">
          <p15:clr>
            <a:srgbClr val="F26B43"/>
          </p15:clr>
        </p15:guide>
        <p15:guide id="8" orient="horz" pos="6192" userDrawn="1">
          <p15:clr>
            <a:srgbClr val="A4A3A4"/>
          </p15:clr>
        </p15:guide>
        <p15:guide id="9" pos="6468" userDrawn="1">
          <p15:clr>
            <a:srgbClr val="A4A3A4"/>
          </p15:clr>
        </p15:guide>
        <p15:guide id="10" pos="12183" userDrawn="1">
          <p15:clr>
            <a:srgbClr val="A4A3A4"/>
          </p15:clr>
        </p15:guide>
        <p15:guide id="11" orient="horz" pos="2155" userDrawn="1">
          <p15:clr>
            <a:srgbClr val="A4A3A4"/>
          </p15:clr>
        </p15:guide>
        <p15:guide id="12" orient="horz" pos="432" userDrawn="1">
          <p15:clr>
            <a:srgbClr val="A4A3A4"/>
          </p15:clr>
        </p15:guide>
        <p15:guide id="13" orient="horz" pos="2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rkglNb1K9xttlYj"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3F6D"/>
    <a:srgbClr val="774282"/>
    <a:srgbClr val="ABD19C"/>
    <a:srgbClr val="727272"/>
    <a:srgbClr val="2E3939"/>
    <a:srgbClr val="002E5A"/>
    <a:srgbClr val="2B3143"/>
    <a:srgbClr val="B2D345"/>
    <a:srgbClr val="DD0033"/>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178"/>
    <p:restoredTop sz="94118"/>
  </p:normalViewPr>
  <p:slideViewPr>
    <p:cSldViewPr snapToObjects="1">
      <p:cViewPr varScale="1">
        <p:scale>
          <a:sx n="59" d="100"/>
          <a:sy n="59" d="100"/>
        </p:scale>
        <p:origin x="240" y="520"/>
      </p:cViewPr>
      <p:guideLst>
        <p:guide pos="1841"/>
        <p:guide pos="9870"/>
        <p:guide orient="horz" pos="4832"/>
        <p:guide orient="horz" pos="6192"/>
        <p:guide pos="6468"/>
        <p:guide pos="12183"/>
        <p:guide orient="horz" pos="2155"/>
        <p:guide orient="horz" pos="432"/>
        <p:guide orient="horz" pos="23"/>
      </p:guideLst>
    </p:cSldViewPr>
  </p:slideViewPr>
  <p:outlineViewPr>
    <p:cViewPr>
      <p:scale>
        <a:sx n="33" d="100"/>
        <a:sy n="33" d="100"/>
      </p:scale>
      <p:origin x="0" y="-2776"/>
    </p:cViewPr>
  </p:outlineViewPr>
  <p:notesTextViewPr>
    <p:cViewPr>
      <p:scale>
        <a:sx n="1" d="1"/>
        <a:sy n="1" d="1"/>
      </p:scale>
      <p:origin x="0" y="0"/>
    </p:cViewPr>
  </p:notesTextViewPr>
  <p:sorterViewPr>
    <p:cViewPr>
      <p:scale>
        <a:sx n="66" d="100"/>
        <a:sy n="66" d="100"/>
      </p:scale>
      <p:origin x="0" y="0"/>
    </p:cViewPr>
  </p:sorterViewPr>
  <p:notesViewPr>
    <p:cSldViewPr snapToObjects="1" showGuides="1">
      <p:cViewPr varScale="1">
        <p:scale>
          <a:sx n="94" d="100"/>
          <a:sy n="94" d="100"/>
        </p:scale>
        <p:origin x="404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E46EAC-7714-354B-869F-08F1277555D1}"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de-DE"/>
        </a:p>
      </dgm:t>
    </dgm:pt>
    <dgm:pt modelId="{E2628825-AACA-334B-903C-A50996394D4A}">
      <dgm:prSet phldrT="[Text]" custT="1"/>
      <dgm:spPr>
        <a:solidFill>
          <a:srgbClr val="ABD19C">
            <a:alpha val="50000"/>
          </a:srgbClr>
        </a:solidFill>
      </dgm:spPr>
      <dgm:t>
        <a:bodyPr/>
        <a:lstStyle/>
        <a:p>
          <a:r>
            <a:rPr lang="de-DE" sz="4400" dirty="0">
              <a:solidFill>
                <a:srgbClr val="774282"/>
              </a:solidFill>
              <a:latin typeface="NexusSansPro" panose="020B0504030101020102" pitchFamily="34" charset="77"/>
              <a:cs typeface="NexusSansPro" panose="020B0504030101020102" pitchFamily="34" charset="77"/>
            </a:rPr>
            <a:t>Subjekt</a:t>
          </a:r>
        </a:p>
      </dgm:t>
    </dgm:pt>
    <dgm:pt modelId="{A2130BAB-E126-0A47-AEDC-B491E80A90FB}" type="parTrans" cxnId="{19E14B25-6DC9-104D-8A31-08CC55FBD79B}">
      <dgm:prSet/>
      <dgm:spPr/>
      <dgm:t>
        <a:bodyPr/>
        <a:lstStyle/>
        <a:p>
          <a:endParaRPr lang="de-DE"/>
        </a:p>
      </dgm:t>
    </dgm:pt>
    <dgm:pt modelId="{548CC4E5-26EB-134B-880D-70C15FD81DEF}" type="sibTrans" cxnId="{19E14B25-6DC9-104D-8A31-08CC55FBD79B}">
      <dgm:prSet/>
      <dgm:spPr/>
      <dgm:t>
        <a:bodyPr/>
        <a:lstStyle/>
        <a:p>
          <a:endParaRPr lang="de-DE"/>
        </a:p>
      </dgm:t>
    </dgm:pt>
    <dgm:pt modelId="{B53AC8EA-3D68-674B-AA50-D7319EB8413E}">
      <dgm:prSet phldrT="[Text]" custT="1"/>
      <dgm:spPr>
        <a:solidFill>
          <a:srgbClr val="ABD19C">
            <a:alpha val="50000"/>
          </a:srgbClr>
        </a:solidFill>
      </dgm:spPr>
      <dgm:t>
        <a:bodyPr lIns="0" anchor="ctr" anchorCtr="1"/>
        <a:lstStyle/>
        <a:p>
          <a:r>
            <a:rPr lang="de-DE" sz="4400" dirty="0">
              <a:solidFill>
                <a:srgbClr val="774282"/>
              </a:solidFill>
              <a:latin typeface="NexusSansPro" panose="020B0504030101020102" pitchFamily="34" charset="77"/>
              <a:cs typeface="NexusSansPro" panose="020B0504030101020102" pitchFamily="34" charset="77"/>
            </a:rPr>
            <a:t>Prädikat</a:t>
          </a:r>
          <a:r>
            <a:rPr lang="de-DE" sz="3900" dirty="0">
              <a:solidFill>
                <a:srgbClr val="774282"/>
              </a:solidFill>
            </a:rPr>
            <a:t> </a:t>
          </a:r>
        </a:p>
      </dgm:t>
    </dgm:pt>
    <dgm:pt modelId="{1BCF711E-EC61-9846-A095-C984A2AA41A6}" type="parTrans" cxnId="{566B512D-E574-474D-9875-3B25AA3959E4}">
      <dgm:prSet/>
      <dgm:spPr/>
      <dgm:t>
        <a:bodyPr/>
        <a:lstStyle/>
        <a:p>
          <a:endParaRPr lang="de-DE"/>
        </a:p>
      </dgm:t>
    </dgm:pt>
    <dgm:pt modelId="{7ECE9307-7EC8-464D-BF78-D487A89C181E}" type="sibTrans" cxnId="{566B512D-E574-474D-9875-3B25AA3959E4}">
      <dgm:prSet/>
      <dgm:spPr/>
      <dgm:t>
        <a:bodyPr/>
        <a:lstStyle/>
        <a:p>
          <a:endParaRPr lang="de-DE"/>
        </a:p>
      </dgm:t>
    </dgm:pt>
    <dgm:pt modelId="{37908642-EA75-2148-A7C7-F4E803F19544}" type="pres">
      <dgm:prSet presAssocID="{69E46EAC-7714-354B-869F-08F1277555D1}" presName="compositeShape" presStyleCnt="0">
        <dgm:presLayoutVars>
          <dgm:chMax val="7"/>
          <dgm:dir/>
          <dgm:resizeHandles val="exact"/>
        </dgm:presLayoutVars>
      </dgm:prSet>
      <dgm:spPr/>
    </dgm:pt>
    <dgm:pt modelId="{EB40A5CA-4F00-0A4B-9EB7-358985FCBE5E}" type="pres">
      <dgm:prSet presAssocID="{E2628825-AACA-334B-903C-A50996394D4A}" presName="circ1" presStyleLbl="vennNode1" presStyleIdx="0" presStyleCnt="2" custScaleX="100766" custScaleY="100766" custLinFactNeighborX="-5444"/>
      <dgm:spPr/>
    </dgm:pt>
    <dgm:pt modelId="{3EC3F067-A68C-6041-AB91-21055B215E67}" type="pres">
      <dgm:prSet presAssocID="{E2628825-AACA-334B-903C-A50996394D4A}" presName="circ1Tx" presStyleLbl="revTx" presStyleIdx="0" presStyleCnt="0">
        <dgm:presLayoutVars>
          <dgm:chMax val="0"/>
          <dgm:chPref val="0"/>
          <dgm:bulletEnabled val="1"/>
        </dgm:presLayoutVars>
      </dgm:prSet>
      <dgm:spPr/>
    </dgm:pt>
    <dgm:pt modelId="{BF0694D9-EC6D-CC47-9026-E260F5ECD5F0}" type="pres">
      <dgm:prSet presAssocID="{B53AC8EA-3D68-674B-AA50-D7319EB8413E}" presName="circ2" presStyleLbl="vennNode1" presStyleIdx="1" presStyleCnt="2" custScaleX="100766" custScaleY="100766" custLinFactNeighborX="-17523"/>
      <dgm:spPr/>
    </dgm:pt>
    <dgm:pt modelId="{E547931A-1B49-E84E-A059-6A797DE19E29}" type="pres">
      <dgm:prSet presAssocID="{B53AC8EA-3D68-674B-AA50-D7319EB8413E}" presName="circ2Tx" presStyleLbl="revTx" presStyleIdx="0" presStyleCnt="0">
        <dgm:presLayoutVars>
          <dgm:chMax val="0"/>
          <dgm:chPref val="0"/>
          <dgm:bulletEnabled val="1"/>
        </dgm:presLayoutVars>
      </dgm:prSet>
      <dgm:spPr/>
    </dgm:pt>
  </dgm:ptLst>
  <dgm:cxnLst>
    <dgm:cxn modelId="{D39D3714-32B7-4847-A029-45C301ED413D}" type="presOf" srcId="{B53AC8EA-3D68-674B-AA50-D7319EB8413E}" destId="{BF0694D9-EC6D-CC47-9026-E260F5ECD5F0}" srcOrd="0" destOrd="0" presId="urn:microsoft.com/office/officeart/2005/8/layout/venn1"/>
    <dgm:cxn modelId="{75B3D017-C43B-BC4E-94C5-DA2BE5B5FCE6}" type="presOf" srcId="{E2628825-AACA-334B-903C-A50996394D4A}" destId="{EB40A5CA-4F00-0A4B-9EB7-358985FCBE5E}" srcOrd="0" destOrd="0" presId="urn:microsoft.com/office/officeart/2005/8/layout/venn1"/>
    <dgm:cxn modelId="{19E14B25-6DC9-104D-8A31-08CC55FBD79B}" srcId="{69E46EAC-7714-354B-869F-08F1277555D1}" destId="{E2628825-AACA-334B-903C-A50996394D4A}" srcOrd="0" destOrd="0" parTransId="{A2130BAB-E126-0A47-AEDC-B491E80A90FB}" sibTransId="{548CC4E5-26EB-134B-880D-70C15FD81DEF}"/>
    <dgm:cxn modelId="{566B512D-E574-474D-9875-3B25AA3959E4}" srcId="{69E46EAC-7714-354B-869F-08F1277555D1}" destId="{B53AC8EA-3D68-674B-AA50-D7319EB8413E}" srcOrd="1" destOrd="0" parTransId="{1BCF711E-EC61-9846-A095-C984A2AA41A6}" sibTransId="{7ECE9307-7EC8-464D-BF78-D487A89C181E}"/>
    <dgm:cxn modelId="{93A43B8C-46D9-D649-9BEC-F3B469B2DC7C}" type="presOf" srcId="{B53AC8EA-3D68-674B-AA50-D7319EB8413E}" destId="{E547931A-1B49-E84E-A059-6A797DE19E29}" srcOrd="1" destOrd="0" presId="urn:microsoft.com/office/officeart/2005/8/layout/venn1"/>
    <dgm:cxn modelId="{AD5DAAA4-C57A-FE47-BB40-674AA5919327}" type="presOf" srcId="{69E46EAC-7714-354B-869F-08F1277555D1}" destId="{37908642-EA75-2148-A7C7-F4E803F19544}" srcOrd="0" destOrd="0" presId="urn:microsoft.com/office/officeart/2005/8/layout/venn1"/>
    <dgm:cxn modelId="{B3F0DCF8-1819-044C-8838-F86FABA8103A}" type="presOf" srcId="{E2628825-AACA-334B-903C-A50996394D4A}" destId="{3EC3F067-A68C-6041-AB91-21055B215E67}" srcOrd="1" destOrd="0" presId="urn:microsoft.com/office/officeart/2005/8/layout/venn1"/>
    <dgm:cxn modelId="{E0917944-6C37-EC45-857B-D40A87C3894C}" type="presParOf" srcId="{37908642-EA75-2148-A7C7-F4E803F19544}" destId="{EB40A5CA-4F00-0A4B-9EB7-358985FCBE5E}" srcOrd="0" destOrd="0" presId="urn:microsoft.com/office/officeart/2005/8/layout/venn1"/>
    <dgm:cxn modelId="{C4991BE7-FBDC-0D45-BEF9-81016E436234}" type="presParOf" srcId="{37908642-EA75-2148-A7C7-F4E803F19544}" destId="{3EC3F067-A68C-6041-AB91-21055B215E67}" srcOrd="1" destOrd="0" presId="urn:microsoft.com/office/officeart/2005/8/layout/venn1"/>
    <dgm:cxn modelId="{26472ABE-BA98-6141-823E-772F7067A6A6}" type="presParOf" srcId="{37908642-EA75-2148-A7C7-F4E803F19544}" destId="{BF0694D9-EC6D-CC47-9026-E260F5ECD5F0}" srcOrd="2" destOrd="0" presId="urn:microsoft.com/office/officeart/2005/8/layout/venn1"/>
    <dgm:cxn modelId="{51832F20-4BF7-2D45-84BA-4866665E887B}" type="presParOf" srcId="{37908642-EA75-2148-A7C7-F4E803F19544}" destId="{E547931A-1B49-E84E-A059-6A797DE19E29}"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862928-127F-2147-863F-F3A16A588D3F}" type="doc">
      <dgm:prSet loTypeId="urn:microsoft.com/office/officeart/2005/8/layout/gear1" loCatId="picture" qsTypeId="urn:microsoft.com/office/officeart/2005/8/quickstyle/simple1" qsCatId="simple" csTypeId="urn:microsoft.com/office/officeart/2005/8/colors/accent0_3" csCatId="mainScheme" phldr="1"/>
      <dgm:spPr/>
      <dgm:t>
        <a:bodyPr/>
        <a:lstStyle/>
        <a:p>
          <a:endParaRPr lang="de-DE"/>
        </a:p>
      </dgm:t>
    </dgm:pt>
    <dgm:pt modelId="{6BDDDEEC-F00B-3642-8B87-77030E3DB03F}">
      <dgm:prSet phldrT="[Text]"/>
      <dgm:spPr>
        <a:solidFill>
          <a:srgbClr val="ABD19C">
            <a:alpha val="34000"/>
          </a:srgbClr>
        </a:solidFill>
      </dgm:spPr>
      <dgm:t>
        <a:bodyPr/>
        <a:lstStyle/>
        <a:p>
          <a:r>
            <a:rPr lang="de-DE" b="1" dirty="0">
              <a:solidFill>
                <a:srgbClr val="923F6D"/>
              </a:solidFill>
              <a:effectLst/>
              <a:latin typeface="NexusSansPro" panose="020B0504030101020102" pitchFamily="34" charset="77"/>
              <a:ea typeface="Calibri" panose="020F0502020204030204" pitchFamily="34" charset="0"/>
            </a:rPr>
            <a:t>Analyse</a:t>
          </a:r>
          <a:r>
            <a:rPr lang="de-DE" dirty="0">
              <a:solidFill>
                <a:srgbClr val="923F6D"/>
              </a:solidFill>
              <a:effectLst/>
              <a:latin typeface="NexusSansPro" panose="020B0504030101020102" pitchFamily="34" charset="77"/>
              <a:ea typeface="Calibri" panose="020F0502020204030204" pitchFamily="34" charset="0"/>
            </a:rPr>
            <a:t> = </a:t>
          </a:r>
          <a:r>
            <a:rPr lang="de-DE" dirty="0" err="1">
              <a:solidFill>
                <a:srgbClr val="923F6D"/>
              </a:solidFill>
              <a:effectLst/>
              <a:latin typeface="NexusSansPro" panose="020B0504030101020102" pitchFamily="34" charset="77"/>
              <a:ea typeface="Calibri" panose="020F0502020204030204" pitchFamily="34" charset="0"/>
            </a:rPr>
            <a:t>Fürsichsein</a:t>
          </a:r>
          <a:r>
            <a:rPr lang="de-DE" dirty="0">
              <a:solidFill>
                <a:srgbClr val="923F6D"/>
              </a:solidFill>
              <a:effectLst/>
              <a:latin typeface="NexusSansPro" panose="020B0504030101020102" pitchFamily="34" charset="77"/>
              <a:ea typeface="Calibri" panose="020F0502020204030204" pitchFamily="34" charset="0"/>
            </a:rPr>
            <a:t> = </a:t>
          </a:r>
          <a:r>
            <a:rPr lang="de-DE" b="1" dirty="0">
              <a:solidFill>
                <a:srgbClr val="923F6D"/>
              </a:solidFill>
              <a:effectLst/>
              <a:latin typeface="NexusSansPro" panose="020B0504030101020102" pitchFamily="34" charset="77"/>
              <a:ea typeface="Calibri" panose="020F0502020204030204" pitchFamily="34" charset="0"/>
            </a:rPr>
            <a:t>Verstand</a:t>
          </a:r>
          <a:r>
            <a:rPr lang="de-DE" dirty="0">
              <a:solidFill>
                <a:srgbClr val="923F6D"/>
              </a:solidFill>
              <a:effectLst/>
              <a:latin typeface="NexusSansPro" panose="020B0504030101020102" pitchFamily="34" charset="77"/>
              <a:ea typeface="Calibri" panose="020F0502020204030204" pitchFamily="34" charset="0"/>
            </a:rPr>
            <a:t> </a:t>
          </a:r>
          <a:endParaRPr lang="de-DE" dirty="0">
            <a:solidFill>
              <a:srgbClr val="923F6D"/>
            </a:solidFill>
          </a:endParaRPr>
        </a:p>
      </dgm:t>
    </dgm:pt>
    <dgm:pt modelId="{8AFC6A0B-C3BC-AB46-BE23-55F43E37BC71}" type="parTrans" cxnId="{9DE6DF8B-BEF9-F14B-8406-D50DB626EE64}">
      <dgm:prSet/>
      <dgm:spPr/>
      <dgm:t>
        <a:bodyPr/>
        <a:lstStyle/>
        <a:p>
          <a:endParaRPr lang="de-DE"/>
        </a:p>
      </dgm:t>
    </dgm:pt>
    <dgm:pt modelId="{032B9975-B94A-4443-B032-57685318DAA2}" type="sibTrans" cxnId="{9DE6DF8B-BEF9-F14B-8406-D50DB626EE64}">
      <dgm:prSet/>
      <dgm:spPr>
        <a:solidFill>
          <a:schemeClr val="bg1"/>
        </a:solidFill>
      </dgm:spPr>
      <dgm:t>
        <a:bodyPr/>
        <a:lstStyle/>
        <a:p>
          <a:endParaRPr lang="de-DE"/>
        </a:p>
      </dgm:t>
    </dgm:pt>
    <dgm:pt modelId="{84EBFD65-89EE-6640-8CA4-554752DE76BF}">
      <dgm:prSet phldrT="[Text]" custT="1"/>
      <dgm:spPr>
        <a:solidFill>
          <a:srgbClr val="ABD19C"/>
        </a:solidFill>
      </dgm:spPr>
      <dgm:t>
        <a:bodyPr vert="horz" lIns="36000" tIns="36000" rIns="36000" bIns="36000"/>
        <a:lstStyle/>
        <a:p>
          <a:r>
            <a:rPr lang="de-DE" sz="4000" b="1" dirty="0">
              <a:solidFill>
                <a:srgbClr val="923F6D"/>
              </a:solidFill>
              <a:effectLst/>
              <a:latin typeface="NexusSansPro" panose="020B0504030101020102" pitchFamily="34" charset="77"/>
              <a:ea typeface="Calibri" panose="020F0502020204030204" pitchFamily="34" charset="0"/>
            </a:rPr>
            <a:t>Dialektik</a:t>
          </a:r>
          <a:r>
            <a:rPr lang="de-DE" sz="4000" dirty="0">
              <a:solidFill>
                <a:srgbClr val="923F6D"/>
              </a:solidFill>
              <a:effectLst/>
              <a:latin typeface="NexusSansPro" panose="020B0504030101020102" pitchFamily="34" charset="77"/>
              <a:ea typeface="Calibri" panose="020F0502020204030204" pitchFamily="34" charset="0"/>
            </a:rPr>
            <a:t> = </a:t>
          </a:r>
          <a:r>
            <a:rPr lang="de-DE" sz="4000" dirty="0" err="1">
              <a:solidFill>
                <a:srgbClr val="923F6D"/>
              </a:solidFill>
              <a:effectLst/>
              <a:latin typeface="NexusSansPro" panose="020B0504030101020102" pitchFamily="34" charset="77"/>
              <a:ea typeface="Calibri" panose="020F0502020204030204" pitchFamily="34" charset="0"/>
            </a:rPr>
            <a:t>Anundfürsichsein</a:t>
          </a:r>
          <a:r>
            <a:rPr lang="de-DE" sz="4000" dirty="0">
              <a:solidFill>
                <a:srgbClr val="923F6D"/>
              </a:solidFill>
              <a:effectLst/>
              <a:latin typeface="NexusSansPro" panose="020B0504030101020102" pitchFamily="34" charset="77"/>
              <a:ea typeface="Calibri" panose="020F0502020204030204" pitchFamily="34" charset="0"/>
            </a:rPr>
            <a:t> = </a:t>
          </a:r>
          <a:r>
            <a:rPr lang="de-DE" sz="4000" b="1" dirty="0">
              <a:solidFill>
                <a:srgbClr val="923F6D"/>
              </a:solidFill>
              <a:effectLst/>
              <a:latin typeface="NexusSansPro" panose="020B0504030101020102" pitchFamily="34" charset="77"/>
              <a:ea typeface="Calibri" panose="020F0502020204030204" pitchFamily="34" charset="0"/>
            </a:rPr>
            <a:t>Geist</a:t>
          </a:r>
          <a:endParaRPr lang="de-DE" sz="4000" b="1" dirty="0">
            <a:solidFill>
              <a:srgbClr val="923F6D"/>
            </a:solidFill>
          </a:endParaRPr>
        </a:p>
      </dgm:t>
    </dgm:pt>
    <dgm:pt modelId="{4E5C455F-AF42-8943-9409-AFD4227D4A83}" type="parTrans" cxnId="{79572FB2-E49E-AB4D-8364-0349A2365236}">
      <dgm:prSet/>
      <dgm:spPr/>
      <dgm:t>
        <a:bodyPr/>
        <a:lstStyle/>
        <a:p>
          <a:endParaRPr lang="de-DE"/>
        </a:p>
      </dgm:t>
    </dgm:pt>
    <dgm:pt modelId="{DB2E5E1B-01CC-164D-ACD8-BB5C5F3B80D6}" type="sibTrans" cxnId="{79572FB2-E49E-AB4D-8364-0349A2365236}">
      <dgm:prSet/>
      <dgm:spPr>
        <a:solidFill>
          <a:schemeClr val="bg1"/>
        </a:solidFill>
      </dgm:spPr>
      <dgm:t>
        <a:bodyPr/>
        <a:lstStyle/>
        <a:p>
          <a:endParaRPr lang="de-DE"/>
        </a:p>
      </dgm:t>
    </dgm:pt>
    <dgm:pt modelId="{84E2E4A2-CE14-B041-9F39-32F2A130455C}">
      <dgm:prSet phldrT="[Text]"/>
      <dgm:spPr>
        <a:solidFill>
          <a:srgbClr val="ABD19C">
            <a:alpha val="67000"/>
          </a:srgbClr>
        </a:solidFill>
      </dgm:spPr>
      <dgm:t>
        <a:bodyPr/>
        <a:lstStyle/>
        <a:p>
          <a:r>
            <a:rPr lang="de-DE" b="1" dirty="0">
              <a:solidFill>
                <a:srgbClr val="923F6D"/>
              </a:solidFill>
              <a:effectLst/>
              <a:latin typeface="NexusSansPro" panose="020B0504030101020102" pitchFamily="34" charset="77"/>
              <a:ea typeface="Calibri" panose="020F0502020204030204" pitchFamily="34" charset="0"/>
            </a:rPr>
            <a:t>Synthese</a:t>
          </a:r>
          <a:r>
            <a:rPr lang="de-DE" dirty="0">
              <a:solidFill>
                <a:srgbClr val="923F6D"/>
              </a:solidFill>
              <a:effectLst/>
              <a:latin typeface="NexusSansPro" panose="020B0504030101020102" pitchFamily="34" charset="77"/>
              <a:ea typeface="Calibri" panose="020F0502020204030204" pitchFamily="34" charset="0"/>
            </a:rPr>
            <a:t> = Ansichsein = </a:t>
          </a:r>
          <a:r>
            <a:rPr lang="de-DE" b="1" dirty="0">
              <a:solidFill>
                <a:srgbClr val="923F6D"/>
              </a:solidFill>
              <a:effectLst/>
              <a:latin typeface="NexusSansPro" panose="020B0504030101020102" pitchFamily="34" charset="77"/>
              <a:ea typeface="Calibri" panose="020F0502020204030204" pitchFamily="34" charset="0"/>
            </a:rPr>
            <a:t>Vernunft</a:t>
          </a:r>
          <a:endParaRPr lang="de-DE" b="1" dirty="0">
            <a:solidFill>
              <a:srgbClr val="923F6D"/>
            </a:solidFill>
          </a:endParaRPr>
        </a:p>
      </dgm:t>
    </dgm:pt>
    <dgm:pt modelId="{8E94C84C-8D42-5242-9C75-DE38BBE2D241}" type="parTrans" cxnId="{F85CA785-A2CC-3842-A541-FA0B49AF2C7C}">
      <dgm:prSet/>
      <dgm:spPr/>
      <dgm:t>
        <a:bodyPr/>
        <a:lstStyle/>
        <a:p>
          <a:endParaRPr lang="de-DE"/>
        </a:p>
      </dgm:t>
    </dgm:pt>
    <dgm:pt modelId="{A7A70231-FDE4-7946-9577-8D521846A87A}" type="sibTrans" cxnId="{F85CA785-A2CC-3842-A541-FA0B49AF2C7C}">
      <dgm:prSet/>
      <dgm:spPr>
        <a:solidFill>
          <a:schemeClr val="bg1"/>
        </a:solidFill>
      </dgm:spPr>
      <dgm:t>
        <a:bodyPr/>
        <a:lstStyle/>
        <a:p>
          <a:endParaRPr lang="de-DE"/>
        </a:p>
      </dgm:t>
    </dgm:pt>
    <dgm:pt modelId="{3F848436-1B7C-D045-854D-A92942F43C96}" type="pres">
      <dgm:prSet presAssocID="{4D862928-127F-2147-863F-F3A16A588D3F}" presName="composite" presStyleCnt="0">
        <dgm:presLayoutVars>
          <dgm:chMax val="3"/>
          <dgm:animLvl val="lvl"/>
          <dgm:resizeHandles val="exact"/>
        </dgm:presLayoutVars>
      </dgm:prSet>
      <dgm:spPr/>
    </dgm:pt>
    <dgm:pt modelId="{A547D8A5-FDA0-7B48-9A62-8D90F542AF5B}" type="pres">
      <dgm:prSet presAssocID="{84EBFD65-89EE-6640-8CA4-554752DE76BF}" presName="gear1" presStyleLbl="node1" presStyleIdx="0" presStyleCnt="3" custAng="1424912" custScaleX="152967" custScaleY="152967">
        <dgm:presLayoutVars>
          <dgm:chMax val="1"/>
          <dgm:bulletEnabled val="1"/>
        </dgm:presLayoutVars>
      </dgm:prSet>
      <dgm:spPr/>
    </dgm:pt>
    <dgm:pt modelId="{6A6DD771-A605-5245-A367-833FF0C2DBAB}" type="pres">
      <dgm:prSet presAssocID="{84EBFD65-89EE-6640-8CA4-554752DE76BF}" presName="gear1srcNode" presStyleLbl="node1" presStyleIdx="0" presStyleCnt="3"/>
      <dgm:spPr/>
    </dgm:pt>
    <dgm:pt modelId="{CE432551-A7CC-5546-A307-C01021F06543}" type="pres">
      <dgm:prSet presAssocID="{84EBFD65-89EE-6640-8CA4-554752DE76BF}" presName="gear1dstNode" presStyleLbl="node1" presStyleIdx="0" presStyleCnt="3"/>
      <dgm:spPr/>
    </dgm:pt>
    <dgm:pt modelId="{0B3BBE18-88D9-CB49-8620-08DD5DF93752}" type="pres">
      <dgm:prSet presAssocID="{84E2E4A2-CE14-B041-9F39-32F2A130455C}" presName="gear2" presStyleLbl="node1" presStyleIdx="1" presStyleCnt="3" custScaleX="148192" custScaleY="153668" custLinFactNeighborX="-82768" custLinFactNeighborY="70906">
        <dgm:presLayoutVars>
          <dgm:chMax val="1"/>
          <dgm:bulletEnabled val="1"/>
        </dgm:presLayoutVars>
      </dgm:prSet>
      <dgm:spPr/>
    </dgm:pt>
    <dgm:pt modelId="{4C0A6591-A678-0D42-B51A-E7566873753A}" type="pres">
      <dgm:prSet presAssocID="{84E2E4A2-CE14-B041-9F39-32F2A130455C}" presName="gear2srcNode" presStyleLbl="node1" presStyleIdx="1" presStyleCnt="3"/>
      <dgm:spPr/>
    </dgm:pt>
    <dgm:pt modelId="{5642F113-2677-ED4F-8615-6D6AB3970C99}" type="pres">
      <dgm:prSet presAssocID="{84E2E4A2-CE14-B041-9F39-32F2A130455C}" presName="gear2dstNode" presStyleLbl="node1" presStyleIdx="1" presStyleCnt="3"/>
      <dgm:spPr/>
    </dgm:pt>
    <dgm:pt modelId="{2792FC43-E80E-E843-8694-16A1D50BDEEF}" type="pres">
      <dgm:prSet presAssocID="{6BDDDEEC-F00B-3642-8B87-77030E3DB03F}" presName="gear3" presStyleLbl="node1" presStyleIdx="2" presStyleCnt="3" custScaleX="149604" custScaleY="149604" custLinFactNeighborX="-26738" custLinFactNeighborY="-29700"/>
      <dgm:spPr/>
    </dgm:pt>
    <dgm:pt modelId="{0D131BC7-67DB-7249-9874-C7362AFC1C12}" type="pres">
      <dgm:prSet presAssocID="{6BDDDEEC-F00B-3642-8B87-77030E3DB03F}" presName="gear3tx" presStyleLbl="node1" presStyleIdx="2" presStyleCnt="3">
        <dgm:presLayoutVars>
          <dgm:chMax val="1"/>
          <dgm:bulletEnabled val="1"/>
        </dgm:presLayoutVars>
      </dgm:prSet>
      <dgm:spPr/>
    </dgm:pt>
    <dgm:pt modelId="{1E47CC10-9D63-8A49-B84D-ACBA17B2F068}" type="pres">
      <dgm:prSet presAssocID="{6BDDDEEC-F00B-3642-8B87-77030E3DB03F}" presName="gear3srcNode" presStyleLbl="node1" presStyleIdx="2" presStyleCnt="3"/>
      <dgm:spPr/>
    </dgm:pt>
    <dgm:pt modelId="{5FA6993D-8475-CA43-8198-A0863AF6A103}" type="pres">
      <dgm:prSet presAssocID="{6BDDDEEC-F00B-3642-8B87-77030E3DB03F}" presName="gear3dstNode" presStyleLbl="node1" presStyleIdx="2" presStyleCnt="3"/>
      <dgm:spPr/>
    </dgm:pt>
    <dgm:pt modelId="{3B7E6AAE-D07F-2849-B44F-257A0F839A57}" type="pres">
      <dgm:prSet presAssocID="{DB2E5E1B-01CC-164D-ACD8-BB5C5F3B80D6}" presName="connector1" presStyleLbl="sibTrans2D1" presStyleIdx="0" presStyleCnt="3" custLinFactNeighborX="82933" custLinFactNeighborY="-27395"/>
      <dgm:spPr/>
    </dgm:pt>
    <dgm:pt modelId="{F602DBBD-E6D6-7448-9531-F9B2ACB2D95A}" type="pres">
      <dgm:prSet presAssocID="{A7A70231-FDE4-7946-9577-8D521846A87A}" presName="connector2" presStyleLbl="sibTrans2D1" presStyleIdx="1" presStyleCnt="3" custLinFactX="100000" custLinFactNeighborX="102011" custLinFactNeighborY="-35238"/>
      <dgm:spPr/>
    </dgm:pt>
    <dgm:pt modelId="{F1BEFD33-7D60-3444-9A9B-6FA4659F6C68}" type="pres">
      <dgm:prSet presAssocID="{032B9975-B94A-4443-B032-57685318DAA2}" presName="connector3" presStyleLbl="sibTrans2D1" presStyleIdx="2" presStyleCnt="3" custLinFactX="100000" custLinFactNeighborX="107691" custLinFactNeighborY="20289"/>
      <dgm:spPr/>
    </dgm:pt>
  </dgm:ptLst>
  <dgm:cxnLst>
    <dgm:cxn modelId="{48775701-508F-0C46-91D7-901979AC9A77}" type="presOf" srcId="{84EBFD65-89EE-6640-8CA4-554752DE76BF}" destId="{A547D8A5-FDA0-7B48-9A62-8D90F542AF5B}" srcOrd="0" destOrd="0" presId="urn:microsoft.com/office/officeart/2005/8/layout/gear1"/>
    <dgm:cxn modelId="{16395483-5E44-6D46-A997-C9D285288A4C}" type="presOf" srcId="{6BDDDEEC-F00B-3642-8B87-77030E3DB03F}" destId="{1E47CC10-9D63-8A49-B84D-ACBA17B2F068}" srcOrd="2" destOrd="0" presId="urn:microsoft.com/office/officeart/2005/8/layout/gear1"/>
    <dgm:cxn modelId="{78019D83-72E5-C445-890B-D8CE71BA216D}" type="presOf" srcId="{84E2E4A2-CE14-B041-9F39-32F2A130455C}" destId="{5642F113-2677-ED4F-8615-6D6AB3970C99}" srcOrd="2" destOrd="0" presId="urn:microsoft.com/office/officeart/2005/8/layout/gear1"/>
    <dgm:cxn modelId="{F85CA785-A2CC-3842-A541-FA0B49AF2C7C}" srcId="{4D862928-127F-2147-863F-F3A16A588D3F}" destId="{84E2E4A2-CE14-B041-9F39-32F2A130455C}" srcOrd="1" destOrd="0" parTransId="{8E94C84C-8D42-5242-9C75-DE38BBE2D241}" sibTransId="{A7A70231-FDE4-7946-9577-8D521846A87A}"/>
    <dgm:cxn modelId="{E1F84F87-F825-9C43-B4B4-76E7DC661451}" type="presOf" srcId="{6BDDDEEC-F00B-3642-8B87-77030E3DB03F}" destId="{2792FC43-E80E-E843-8694-16A1D50BDEEF}" srcOrd="0" destOrd="0" presId="urn:microsoft.com/office/officeart/2005/8/layout/gear1"/>
    <dgm:cxn modelId="{9DE6DF8B-BEF9-F14B-8406-D50DB626EE64}" srcId="{4D862928-127F-2147-863F-F3A16A588D3F}" destId="{6BDDDEEC-F00B-3642-8B87-77030E3DB03F}" srcOrd="2" destOrd="0" parTransId="{8AFC6A0B-C3BC-AB46-BE23-55F43E37BC71}" sibTransId="{032B9975-B94A-4443-B032-57685318DAA2}"/>
    <dgm:cxn modelId="{A5939693-7592-6944-A9E7-0BA599905A50}" type="presOf" srcId="{84E2E4A2-CE14-B041-9F39-32F2A130455C}" destId="{0B3BBE18-88D9-CB49-8620-08DD5DF93752}" srcOrd="0" destOrd="0" presId="urn:microsoft.com/office/officeart/2005/8/layout/gear1"/>
    <dgm:cxn modelId="{6942B296-CDDC-3446-86B6-90744B777FF2}" type="presOf" srcId="{6BDDDEEC-F00B-3642-8B87-77030E3DB03F}" destId="{0D131BC7-67DB-7249-9874-C7362AFC1C12}" srcOrd="1" destOrd="0" presId="urn:microsoft.com/office/officeart/2005/8/layout/gear1"/>
    <dgm:cxn modelId="{837DA197-7E31-B841-9251-E8C7DB23F21C}" type="presOf" srcId="{84E2E4A2-CE14-B041-9F39-32F2A130455C}" destId="{4C0A6591-A678-0D42-B51A-E7566873753A}" srcOrd="1" destOrd="0" presId="urn:microsoft.com/office/officeart/2005/8/layout/gear1"/>
    <dgm:cxn modelId="{1CE2A398-7D7A-E842-A411-79C2F7655309}" type="presOf" srcId="{DB2E5E1B-01CC-164D-ACD8-BB5C5F3B80D6}" destId="{3B7E6AAE-D07F-2849-B44F-257A0F839A57}" srcOrd="0" destOrd="0" presId="urn:microsoft.com/office/officeart/2005/8/layout/gear1"/>
    <dgm:cxn modelId="{666D4BA6-7226-D545-B4C0-3209EE265E4E}" type="presOf" srcId="{032B9975-B94A-4443-B032-57685318DAA2}" destId="{F1BEFD33-7D60-3444-9A9B-6FA4659F6C68}" srcOrd="0" destOrd="0" presId="urn:microsoft.com/office/officeart/2005/8/layout/gear1"/>
    <dgm:cxn modelId="{E28D63AD-0076-0A45-9205-3AF5D7C1A372}" type="presOf" srcId="{84EBFD65-89EE-6640-8CA4-554752DE76BF}" destId="{CE432551-A7CC-5546-A307-C01021F06543}" srcOrd="2" destOrd="0" presId="urn:microsoft.com/office/officeart/2005/8/layout/gear1"/>
    <dgm:cxn modelId="{79572FB2-E49E-AB4D-8364-0349A2365236}" srcId="{4D862928-127F-2147-863F-F3A16A588D3F}" destId="{84EBFD65-89EE-6640-8CA4-554752DE76BF}" srcOrd="0" destOrd="0" parTransId="{4E5C455F-AF42-8943-9409-AFD4227D4A83}" sibTransId="{DB2E5E1B-01CC-164D-ACD8-BB5C5F3B80D6}"/>
    <dgm:cxn modelId="{90F36CB3-C728-7A42-832A-A92B01D267CF}" type="presOf" srcId="{6BDDDEEC-F00B-3642-8B87-77030E3DB03F}" destId="{5FA6993D-8475-CA43-8198-A0863AF6A103}" srcOrd="3" destOrd="0" presId="urn:microsoft.com/office/officeart/2005/8/layout/gear1"/>
    <dgm:cxn modelId="{7D7FF7B6-7FEC-6E42-83A3-B622D6B0EA9F}" type="presOf" srcId="{A7A70231-FDE4-7946-9577-8D521846A87A}" destId="{F602DBBD-E6D6-7448-9531-F9B2ACB2D95A}" srcOrd="0" destOrd="0" presId="urn:microsoft.com/office/officeart/2005/8/layout/gear1"/>
    <dgm:cxn modelId="{0EDBCFB8-0FDD-8D4B-A5AA-AF2E2DFCFE1A}" type="presOf" srcId="{84EBFD65-89EE-6640-8CA4-554752DE76BF}" destId="{6A6DD771-A605-5245-A367-833FF0C2DBAB}" srcOrd="1" destOrd="0" presId="urn:microsoft.com/office/officeart/2005/8/layout/gear1"/>
    <dgm:cxn modelId="{B98E9BF6-6A0B-4A48-BE2A-6528BCD37412}" type="presOf" srcId="{4D862928-127F-2147-863F-F3A16A588D3F}" destId="{3F848436-1B7C-D045-854D-A92942F43C96}" srcOrd="0" destOrd="0" presId="urn:microsoft.com/office/officeart/2005/8/layout/gear1"/>
    <dgm:cxn modelId="{BD432C03-FE39-AF4F-8025-BFC7FC5942DE}" type="presParOf" srcId="{3F848436-1B7C-D045-854D-A92942F43C96}" destId="{A547D8A5-FDA0-7B48-9A62-8D90F542AF5B}" srcOrd="0" destOrd="0" presId="urn:microsoft.com/office/officeart/2005/8/layout/gear1"/>
    <dgm:cxn modelId="{8E774A1C-DEFD-DA40-A275-B978928C2499}" type="presParOf" srcId="{3F848436-1B7C-D045-854D-A92942F43C96}" destId="{6A6DD771-A605-5245-A367-833FF0C2DBAB}" srcOrd="1" destOrd="0" presId="urn:microsoft.com/office/officeart/2005/8/layout/gear1"/>
    <dgm:cxn modelId="{3CCDC0F7-BA16-4A49-8E2C-32A252D56A79}" type="presParOf" srcId="{3F848436-1B7C-D045-854D-A92942F43C96}" destId="{CE432551-A7CC-5546-A307-C01021F06543}" srcOrd="2" destOrd="0" presId="urn:microsoft.com/office/officeart/2005/8/layout/gear1"/>
    <dgm:cxn modelId="{0CDFEA4C-3C6A-E649-A7E3-F8A1DC241292}" type="presParOf" srcId="{3F848436-1B7C-D045-854D-A92942F43C96}" destId="{0B3BBE18-88D9-CB49-8620-08DD5DF93752}" srcOrd="3" destOrd="0" presId="urn:microsoft.com/office/officeart/2005/8/layout/gear1"/>
    <dgm:cxn modelId="{C3676D8B-7679-434F-8CFB-E04975BFC37D}" type="presParOf" srcId="{3F848436-1B7C-D045-854D-A92942F43C96}" destId="{4C0A6591-A678-0D42-B51A-E7566873753A}" srcOrd="4" destOrd="0" presId="urn:microsoft.com/office/officeart/2005/8/layout/gear1"/>
    <dgm:cxn modelId="{F1FD8219-00F8-654B-B118-6FB5AA47E6D9}" type="presParOf" srcId="{3F848436-1B7C-D045-854D-A92942F43C96}" destId="{5642F113-2677-ED4F-8615-6D6AB3970C99}" srcOrd="5" destOrd="0" presId="urn:microsoft.com/office/officeart/2005/8/layout/gear1"/>
    <dgm:cxn modelId="{7F0D9212-1890-A146-8C47-26589813332D}" type="presParOf" srcId="{3F848436-1B7C-D045-854D-A92942F43C96}" destId="{2792FC43-E80E-E843-8694-16A1D50BDEEF}" srcOrd="6" destOrd="0" presId="urn:microsoft.com/office/officeart/2005/8/layout/gear1"/>
    <dgm:cxn modelId="{6848C148-AFA5-6E4A-946F-D5EB7F5B9D96}" type="presParOf" srcId="{3F848436-1B7C-D045-854D-A92942F43C96}" destId="{0D131BC7-67DB-7249-9874-C7362AFC1C12}" srcOrd="7" destOrd="0" presId="urn:microsoft.com/office/officeart/2005/8/layout/gear1"/>
    <dgm:cxn modelId="{42D4E54B-60AC-F548-9131-D19AC81505D0}" type="presParOf" srcId="{3F848436-1B7C-D045-854D-A92942F43C96}" destId="{1E47CC10-9D63-8A49-B84D-ACBA17B2F068}" srcOrd="8" destOrd="0" presId="urn:microsoft.com/office/officeart/2005/8/layout/gear1"/>
    <dgm:cxn modelId="{0AD9F9D5-38E0-9444-9265-EC1823FFBB04}" type="presParOf" srcId="{3F848436-1B7C-D045-854D-A92942F43C96}" destId="{5FA6993D-8475-CA43-8198-A0863AF6A103}" srcOrd="9" destOrd="0" presId="urn:microsoft.com/office/officeart/2005/8/layout/gear1"/>
    <dgm:cxn modelId="{B18E3AEA-9B29-B843-9A5A-F07032A1BE24}" type="presParOf" srcId="{3F848436-1B7C-D045-854D-A92942F43C96}" destId="{3B7E6AAE-D07F-2849-B44F-257A0F839A57}" srcOrd="10" destOrd="0" presId="urn:microsoft.com/office/officeart/2005/8/layout/gear1"/>
    <dgm:cxn modelId="{117BB525-A28A-E144-AB43-7F787E8D4ABA}" type="presParOf" srcId="{3F848436-1B7C-D045-854D-A92942F43C96}" destId="{F602DBBD-E6D6-7448-9531-F9B2ACB2D95A}" srcOrd="11" destOrd="0" presId="urn:microsoft.com/office/officeart/2005/8/layout/gear1"/>
    <dgm:cxn modelId="{CEA00D6B-2A2C-0643-95A8-02A169B52DB9}" type="presParOf" srcId="{3F848436-1B7C-D045-854D-A92942F43C96}" destId="{F1BEFD33-7D60-3444-9A9B-6FA4659F6C68}" srcOrd="12" destOrd="0" presId="urn:microsoft.com/office/officeart/2005/8/layout/gear1"/>
  </dgm:cxnLst>
  <dgm:bg>
    <a:solidFill>
      <a:schemeClr val="bg1"/>
    </a:solidFill>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E46EAC-7714-354B-869F-08F1277555D1}"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de-DE"/>
        </a:p>
      </dgm:t>
    </dgm:pt>
    <dgm:pt modelId="{E2628825-AACA-334B-903C-A50996394D4A}">
      <dgm:prSet phldrT="[Text]" custT="1"/>
      <dgm:spPr>
        <a:solidFill>
          <a:srgbClr val="ABD19C">
            <a:alpha val="50000"/>
          </a:srgbClr>
        </a:solidFill>
      </dgm:spPr>
      <dgm:t>
        <a:bodyPr/>
        <a:lstStyle/>
        <a:p>
          <a:r>
            <a:rPr lang="de-DE" sz="4400" dirty="0">
              <a:solidFill>
                <a:srgbClr val="774282"/>
              </a:solidFill>
              <a:latin typeface="NexusSansPro" panose="020B0504030101020102" pitchFamily="34" charset="77"/>
              <a:cs typeface="NexusSansPro" panose="020B0504030101020102" pitchFamily="34" charset="77"/>
            </a:rPr>
            <a:t>Subjekt</a:t>
          </a:r>
        </a:p>
      </dgm:t>
    </dgm:pt>
    <dgm:pt modelId="{A2130BAB-E126-0A47-AEDC-B491E80A90FB}" type="parTrans" cxnId="{19E14B25-6DC9-104D-8A31-08CC55FBD79B}">
      <dgm:prSet/>
      <dgm:spPr/>
      <dgm:t>
        <a:bodyPr/>
        <a:lstStyle/>
        <a:p>
          <a:endParaRPr lang="de-DE"/>
        </a:p>
      </dgm:t>
    </dgm:pt>
    <dgm:pt modelId="{548CC4E5-26EB-134B-880D-70C15FD81DEF}" type="sibTrans" cxnId="{19E14B25-6DC9-104D-8A31-08CC55FBD79B}">
      <dgm:prSet/>
      <dgm:spPr/>
      <dgm:t>
        <a:bodyPr/>
        <a:lstStyle/>
        <a:p>
          <a:endParaRPr lang="de-DE"/>
        </a:p>
      </dgm:t>
    </dgm:pt>
    <dgm:pt modelId="{B53AC8EA-3D68-674B-AA50-D7319EB8413E}">
      <dgm:prSet phldrT="[Text]" custT="1"/>
      <dgm:spPr>
        <a:solidFill>
          <a:srgbClr val="ABD19C">
            <a:alpha val="50000"/>
          </a:srgbClr>
        </a:solidFill>
      </dgm:spPr>
      <dgm:t>
        <a:bodyPr lIns="0" anchor="ctr" anchorCtr="1"/>
        <a:lstStyle/>
        <a:p>
          <a:r>
            <a:rPr lang="de-DE" sz="4400" dirty="0">
              <a:solidFill>
                <a:srgbClr val="774282"/>
              </a:solidFill>
              <a:latin typeface="NexusSansPro" panose="020B0504030101020102" pitchFamily="34" charset="77"/>
              <a:cs typeface="NexusSansPro" panose="020B0504030101020102" pitchFamily="34" charset="77"/>
            </a:rPr>
            <a:t>Prädikat</a:t>
          </a:r>
          <a:r>
            <a:rPr lang="de-DE" sz="3900" dirty="0">
              <a:solidFill>
                <a:srgbClr val="774282"/>
              </a:solidFill>
            </a:rPr>
            <a:t> </a:t>
          </a:r>
        </a:p>
      </dgm:t>
    </dgm:pt>
    <dgm:pt modelId="{1BCF711E-EC61-9846-A095-C984A2AA41A6}" type="parTrans" cxnId="{566B512D-E574-474D-9875-3B25AA3959E4}">
      <dgm:prSet/>
      <dgm:spPr/>
      <dgm:t>
        <a:bodyPr/>
        <a:lstStyle/>
        <a:p>
          <a:endParaRPr lang="de-DE"/>
        </a:p>
      </dgm:t>
    </dgm:pt>
    <dgm:pt modelId="{7ECE9307-7EC8-464D-BF78-D487A89C181E}" type="sibTrans" cxnId="{566B512D-E574-474D-9875-3B25AA3959E4}">
      <dgm:prSet/>
      <dgm:spPr/>
      <dgm:t>
        <a:bodyPr/>
        <a:lstStyle/>
        <a:p>
          <a:endParaRPr lang="de-DE"/>
        </a:p>
      </dgm:t>
    </dgm:pt>
    <dgm:pt modelId="{37908642-EA75-2148-A7C7-F4E803F19544}" type="pres">
      <dgm:prSet presAssocID="{69E46EAC-7714-354B-869F-08F1277555D1}" presName="compositeShape" presStyleCnt="0">
        <dgm:presLayoutVars>
          <dgm:chMax val="7"/>
          <dgm:dir/>
          <dgm:resizeHandles val="exact"/>
        </dgm:presLayoutVars>
      </dgm:prSet>
      <dgm:spPr/>
    </dgm:pt>
    <dgm:pt modelId="{EB40A5CA-4F00-0A4B-9EB7-358985FCBE5E}" type="pres">
      <dgm:prSet presAssocID="{E2628825-AACA-334B-903C-A50996394D4A}" presName="circ1" presStyleLbl="vennNode1" presStyleIdx="0" presStyleCnt="2" custScaleX="100766" custScaleY="100766" custLinFactNeighborX="-5444"/>
      <dgm:spPr/>
    </dgm:pt>
    <dgm:pt modelId="{3EC3F067-A68C-6041-AB91-21055B215E67}" type="pres">
      <dgm:prSet presAssocID="{E2628825-AACA-334B-903C-A50996394D4A}" presName="circ1Tx" presStyleLbl="revTx" presStyleIdx="0" presStyleCnt="0">
        <dgm:presLayoutVars>
          <dgm:chMax val="0"/>
          <dgm:chPref val="0"/>
          <dgm:bulletEnabled val="1"/>
        </dgm:presLayoutVars>
      </dgm:prSet>
      <dgm:spPr/>
    </dgm:pt>
    <dgm:pt modelId="{BF0694D9-EC6D-CC47-9026-E260F5ECD5F0}" type="pres">
      <dgm:prSet presAssocID="{B53AC8EA-3D68-674B-AA50-D7319EB8413E}" presName="circ2" presStyleLbl="vennNode1" presStyleIdx="1" presStyleCnt="2" custScaleX="100766" custScaleY="100766" custLinFactNeighborX="-17523"/>
      <dgm:spPr/>
    </dgm:pt>
    <dgm:pt modelId="{E547931A-1B49-E84E-A059-6A797DE19E29}" type="pres">
      <dgm:prSet presAssocID="{B53AC8EA-3D68-674B-AA50-D7319EB8413E}" presName="circ2Tx" presStyleLbl="revTx" presStyleIdx="0" presStyleCnt="0">
        <dgm:presLayoutVars>
          <dgm:chMax val="0"/>
          <dgm:chPref val="0"/>
          <dgm:bulletEnabled val="1"/>
        </dgm:presLayoutVars>
      </dgm:prSet>
      <dgm:spPr/>
    </dgm:pt>
  </dgm:ptLst>
  <dgm:cxnLst>
    <dgm:cxn modelId="{D39D3714-32B7-4847-A029-45C301ED413D}" type="presOf" srcId="{B53AC8EA-3D68-674B-AA50-D7319EB8413E}" destId="{BF0694D9-EC6D-CC47-9026-E260F5ECD5F0}" srcOrd="0" destOrd="0" presId="urn:microsoft.com/office/officeart/2005/8/layout/venn1"/>
    <dgm:cxn modelId="{75B3D017-C43B-BC4E-94C5-DA2BE5B5FCE6}" type="presOf" srcId="{E2628825-AACA-334B-903C-A50996394D4A}" destId="{EB40A5CA-4F00-0A4B-9EB7-358985FCBE5E}" srcOrd="0" destOrd="0" presId="urn:microsoft.com/office/officeart/2005/8/layout/venn1"/>
    <dgm:cxn modelId="{19E14B25-6DC9-104D-8A31-08CC55FBD79B}" srcId="{69E46EAC-7714-354B-869F-08F1277555D1}" destId="{E2628825-AACA-334B-903C-A50996394D4A}" srcOrd="0" destOrd="0" parTransId="{A2130BAB-E126-0A47-AEDC-B491E80A90FB}" sibTransId="{548CC4E5-26EB-134B-880D-70C15FD81DEF}"/>
    <dgm:cxn modelId="{566B512D-E574-474D-9875-3B25AA3959E4}" srcId="{69E46EAC-7714-354B-869F-08F1277555D1}" destId="{B53AC8EA-3D68-674B-AA50-D7319EB8413E}" srcOrd="1" destOrd="0" parTransId="{1BCF711E-EC61-9846-A095-C984A2AA41A6}" sibTransId="{7ECE9307-7EC8-464D-BF78-D487A89C181E}"/>
    <dgm:cxn modelId="{93A43B8C-46D9-D649-9BEC-F3B469B2DC7C}" type="presOf" srcId="{B53AC8EA-3D68-674B-AA50-D7319EB8413E}" destId="{E547931A-1B49-E84E-A059-6A797DE19E29}" srcOrd="1" destOrd="0" presId="urn:microsoft.com/office/officeart/2005/8/layout/venn1"/>
    <dgm:cxn modelId="{AD5DAAA4-C57A-FE47-BB40-674AA5919327}" type="presOf" srcId="{69E46EAC-7714-354B-869F-08F1277555D1}" destId="{37908642-EA75-2148-A7C7-F4E803F19544}" srcOrd="0" destOrd="0" presId="urn:microsoft.com/office/officeart/2005/8/layout/venn1"/>
    <dgm:cxn modelId="{B3F0DCF8-1819-044C-8838-F86FABA8103A}" type="presOf" srcId="{E2628825-AACA-334B-903C-A50996394D4A}" destId="{3EC3F067-A68C-6041-AB91-21055B215E67}" srcOrd="1" destOrd="0" presId="urn:microsoft.com/office/officeart/2005/8/layout/venn1"/>
    <dgm:cxn modelId="{E0917944-6C37-EC45-857B-D40A87C3894C}" type="presParOf" srcId="{37908642-EA75-2148-A7C7-F4E803F19544}" destId="{EB40A5CA-4F00-0A4B-9EB7-358985FCBE5E}" srcOrd="0" destOrd="0" presId="urn:microsoft.com/office/officeart/2005/8/layout/venn1"/>
    <dgm:cxn modelId="{C4991BE7-FBDC-0D45-BEF9-81016E436234}" type="presParOf" srcId="{37908642-EA75-2148-A7C7-F4E803F19544}" destId="{3EC3F067-A68C-6041-AB91-21055B215E67}" srcOrd="1" destOrd="0" presId="urn:microsoft.com/office/officeart/2005/8/layout/venn1"/>
    <dgm:cxn modelId="{26472ABE-BA98-6141-823E-772F7067A6A6}" type="presParOf" srcId="{37908642-EA75-2148-A7C7-F4E803F19544}" destId="{BF0694D9-EC6D-CC47-9026-E260F5ECD5F0}" srcOrd="2" destOrd="0" presId="urn:microsoft.com/office/officeart/2005/8/layout/venn1"/>
    <dgm:cxn modelId="{51832F20-4BF7-2D45-84BA-4866665E887B}" type="presParOf" srcId="{37908642-EA75-2148-A7C7-F4E803F19544}" destId="{E547931A-1B49-E84E-A059-6A797DE19E29}"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0A5CA-4F00-0A4B-9EB7-358985FCBE5E}">
      <dsp:nvSpPr>
        <dsp:cNvPr id="0" name=""/>
        <dsp:cNvSpPr/>
      </dsp:nvSpPr>
      <dsp:spPr>
        <a:xfrm>
          <a:off x="0" y="584178"/>
          <a:ext cx="3419989" cy="3419989"/>
        </a:xfrm>
        <a:prstGeom prst="ellipse">
          <a:avLst/>
        </a:prstGeom>
        <a:solidFill>
          <a:srgbClr val="ABD19C">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r>
            <a:rPr lang="de-DE" sz="4400" kern="1200" dirty="0">
              <a:solidFill>
                <a:srgbClr val="774282"/>
              </a:solidFill>
              <a:latin typeface="NexusSansPro" panose="020B0504030101020102" pitchFamily="34" charset="77"/>
              <a:cs typeface="NexusSansPro" panose="020B0504030101020102" pitchFamily="34" charset="77"/>
            </a:rPr>
            <a:t>Subjekt</a:t>
          </a:r>
        </a:p>
      </dsp:txBody>
      <dsp:txXfrm>
        <a:off x="477566" y="987468"/>
        <a:ext cx="1971885" cy="2613408"/>
      </dsp:txXfrm>
    </dsp:sp>
    <dsp:sp modelId="{BF0694D9-EC6D-CC47-9026-E260F5ECD5F0}">
      <dsp:nvSpPr>
        <dsp:cNvPr id="0" name=""/>
        <dsp:cNvSpPr/>
      </dsp:nvSpPr>
      <dsp:spPr>
        <a:xfrm>
          <a:off x="1975986" y="584178"/>
          <a:ext cx="3419989" cy="3419989"/>
        </a:xfrm>
        <a:prstGeom prst="ellipse">
          <a:avLst/>
        </a:prstGeom>
        <a:solidFill>
          <a:srgbClr val="ABD19C">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ctr" defTabSz="1955800">
            <a:lnSpc>
              <a:spcPct val="90000"/>
            </a:lnSpc>
            <a:spcBef>
              <a:spcPct val="0"/>
            </a:spcBef>
            <a:spcAft>
              <a:spcPct val="35000"/>
            </a:spcAft>
            <a:buNone/>
          </a:pPr>
          <a:r>
            <a:rPr lang="de-DE" sz="4400" kern="1200" dirty="0">
              <a:solidFill>
                <a:srgbClr val="774282"/>
              </a:solidFill>
              <a:latin typeface="NexusSansPro" panose="020B0504030101020102" pitchFamily="34" charset="77"/>
              <a:cs typeface="NexusSansPro" panose="020B0504030101020102" pitchFamily="34" charset="77"/>
            </a:rPr>
            <a:t>Prädikat</a:t>
          </a:r>
          <a:r>
            <a:rPr lang="de-DE" sz="3900" kern="1200" dirty="0">
              <a:solidFill>
                <a:srgbClr val="774282"/>
              </a:solidFill>
            </a:rPr>
            <a:t> </a:t>
          </a:r>
        </a:p>
      </dsp:txBody>
      <dsp:txXfrm>
        <a:off x="2946523" y="987468"/>
        <a:ext cx="1971885" cy="26134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7D8A5-FDA0-7B48-9A62-8D90F542AF5B}">
      <dsp:nvSpPr>
        <dsp:cNvPr id="0" name=""/>
        <dsp:cNvSpPr/>
      </dsp:nvSpPr>
      <dsp:spPr>
        <a:xfrm rot="1424912">
          <a:off x="3282079" y="2179345"/>
          <a:ext cx="6299992" cy="6299992"/>
        </a:xfrm>
        <a:prstGeom prst="gear9">
          <a:avLst/>
        </a:prstGeom>
        <a:solidFill>
          <a:srgbClr val="ABD19C"/>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1778000">
            <a:lnSpc>
              <a:spcPct val="90000"/>
            </a:lnSpc>
            <a:spcBef>
              <a:spcPct val="0"/>
            </a:spcBef>
            <a:spcAft>
              <a:spcPct val="35000"/>
            </a:spcAft>
            <a:buNone/>
          </a:pPr>
          <a:r>
            <a:rPr lang="de-DE" sz="4000" b="1" kern="1200" dirty="0">
              <a:solidFill>
                <a:srgbClr val="923F6D"/>
              </a:solidFill>
              <a:effectLst/>
              <a:latin typeface="NexusSansPro" panose="020B0504030101020102" pitchFamily="34" charset="77"/>
              <a:ea typeface="Calibri" panose="020F0502020204030204" pitchFamily="34" charset="0"/>
            </a:rPr>
            <a:t>Dialektik</a:t>
          </a:r>
          <a:r>
            <a:rPr lang="de-DE" sz="4000" kern="1200" dirty="0">
              <a:solidFill>
                <a:srgbClr val="923F6D"/>
              </a:solidFill>
              <a:effectLst/>
              <a:latin typeface="NexusSansPro" panose="020B0504030101020102" pitchFamily="34" charset="77"/>
              <a:ea typeface="Calibri" panose="020F0502020204030204" pitchFamily="34" charset="0"/>
            </a:rPr>
            <a:t> = </a:t>
          </a:r>
          <a:r>
            <a:rPr lang="de-DE" sz="4000" kern="1200" dirty="0" err="1">
              <a:solidFill>
                <a:srgbClr val="923F6D"/>
              </a:solidFill>
              <a:effectLst/>
              <a:latin typeface="NexusSansPro" panose="020B0504030101020102" pitchFamily="34" charset="77"/>
              <a:ea typeface="Calibri" panose="020F0502020204030204" pitchFamily="34" charset="0"/>
            </a:rPr>
            <a:t>Anundfürsichsein</a:t>
          </a:r>
          <a:r>
            <a:rPr lang="de-DE" sz="4000" kern="1200" dirty="0">
              <a:solidFill>
                <a:srgbClr val="923F6D"/>
              </a:solidFill>
              <a:effectLst/>
              <a:latin typeface="NexusSansPro" panose="020B0504030101020102" pitchFamily="34" charset="77"/>
              <a:ea typeface="Calibri" panose="020F0502020204030204" pitchFamily="34" charset="0"/>
            </a:rPr>
            <a:t> = </a:t>
          </a:r>
          <a:r>
            <a:rPr lang="de-DE" sz="4000" b="1" kern="1200" dirty="0">
              <a:solidFill>
                <a:srgbClr val="923F6D"/>
              </a:solidFill>
              <a:effectLst/>
              <a:latin typeface="NexusSansPro" panose="020B0504030101020102" pitchFamily="34" charset="77"/>
              <a:ea typeface="Calibri" panose="020F0502020204030204" pitchFamily="34" charset="0"/>
            </a:rPr>
            <a:t>Geist</a:t>
          </a:r>
          <a:endParaRPr lang="de-DE" sz="4000" b="1" kern="1200" dirty="0">
            <a:solidFill>
              <a:srgbClr val="923F6D"/>
            </a:solidFill>
          </a:endParaRPr>
        </a:p>
      </dsp:txBody>
      <dsp:txXfrm>
        <a:off x="4570844" y="3659753"/>
        <a:ext cx="3766834" cy="3238326"/>
      </dsp:txXfrm>
    </dsp:sp>
    <dsp:sp modelId="{0B3BBE18-88D9-CB49-8620-08DD5DF93752}">
      <dsp:nvSpPr>
        <dsp:cNvPr id="0" name=""/>
        <dsp:cNvSpPr/>
      </dsp:nvSpPr>
      <dsp:spPr>
        <a:xfrm>
          <a:off x="0" y="2885427"/>
          <a:ext cx="4438787" cy="4602809"/>
        </a:xfrm>
        <a:prstGeom prst="gear6">
          <a:avLst/>
        </a:prstGeom>
        <a:solidFill>
          <a:srgbClr val="ABD19C">
            <a:alpha val="67000"/>
          </a:srgb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de-DE" sz="3100" b="1" kern="1200" dirty="0">
              <a:solidFill>
                <a:srgbClr val="923F6D"/>
              </a:solidFill>
              <a:effectLst/>
              <a:latin typeface="NexusSansPro" panose="020B0504030101020102" pitchFamily="34" charset="77"/>
              <a:ea typeface="Calibri" panose="020F0502020204030204" pitchFamily="34" charset="0"/>
            </a:rPr>
            <a:t>Synthese</a:t>
          </a:r>
          <a:r>
            <a:rPr lang="de-DE" sz="3100" kern="1200" dirty="0">
              <a:solidFill>
                <a:srgbClr val="923F6D"/>
              </a:solidFill>
              <a:effectLst/>
              <a:latin typeface="NexusSansPro" panose="020B0504030101020102" pitchFamily="34" charset="77"/>
              <a:ea typeface="Calibri" panose="020F0502020204030204" pitchFamily="34" charset="0"/>
            </a:rPr>
            <a:t> = Ansichsein = </a:t>
          </a:r>
          <a:r>
            <a:rPr lang="de-DE" sz="3100" b="1" kern="1200" dirty="0">
              <a:solidFill>
                <a:srgbClr val="923F6D"/>
              </a:solidFill>
              <a:effectLst/>
              <a:latin typeface="NexusSansPro" panose="020B0504030101020102" pitchFamily="34" charset="77"/>
              <a:ea typeface="Calibri" panose="020F0502020204030204" pitchFamily="34" charset="0"/>
            </a:rPr>
            <a:t>Vernunft</a:t>
          </a:r>
          <a:endParaRPr lang="de-DE" sz="3100" b="1" kern="1200" dirty="0">
            <a:solidFill>
              <a:srgbClr val="923F6D"/>
            </a:solidFill>
          </a:endParaRPr>
        </a:p>
      </dsp:txBody>
      <dsp:txXfrm>
        <a:off x="1117478" y="4033858"/>
        <a:ext cx="2203831" cy="2305947"/>
      </dsp:txXfrm>
    </dsp:sp>
    <dsp:sp modelId="{2792FC43-E80E-E843-8694-16A1D50BDEEF}">
      <dsp:nvSpPr>
        <dsp:cNvPr id="0" name=""/>
        <dsp:cNvSpPr/>
      </dsp:nvSpPr>
      <dsp:spPr>
        <a:xfrm rot="20700000">
          <a:off x="1965303" y="-497725"/>
          <a:ext cx="4390544" cy="4390544"/>
        </a:xfrm>
        <a:prstGeom prst="gear6">
          <a:avLst/>
        </a:prstGeom>
        <a:solidFill>
          <a:srgbClr val="ABD19C">
            <a:alpha val="34000"/>
          </a:srgb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de-DE" sz="3000" b="1" kern="1200" dirty="0">
              <a:solidFill>
                <a:srgbClr val="923F6D"/>
              </a:solidFill>
              <a:effectLst/>
              <a:latin typeface="NexusSansPro" panose="020B0504030101020102" pitchFamily="34" charset="77"/>
              <a:ea typeface="Calibri" panose="020F0502020204030204" pitchFamily="34" charset="0"/>
            </a:rPr>
            <a:t>Analyse</a:t>
          </a:r>
          <a:r>
            <a:rPr lang="de-DE" sz="3000" kern="1200" dirty="0">
              <a:solidFill>
                <a:srgbClr val="923F6D"/>
              </a:solidFill>
              <a:effectLst/>
              <a:latin typeface="NexusSansPro" panose="020B0504030101020102" pitchFamily="34" charset="77"/>
              <a:ea typeface="Calibri" panose="020F0502020204030204" pitchFamily="34" charset="0"/>
            </a:rPr>
            <a:t> = </a:t>
          </a:r>
          <a:r>
            <a:rPr lang="de-DE" sz="3000" kern="1200" dirty="0" err="1">
              <a:solidFill>
                <a:srgbClr val="923F6D"/>
              </a:solidFill>
              <a:effectLst/>
              <a:latin typeface="NexusSansPro" panose="020B0504030101020102" pitchFamily="34" charset="77"/>
              <a:ea typeface="Calibri" panose="020F0502020204030204" pitchFamily="34" charset="0"/>
            </a:rPr>
            <a:t>Fürsichsein</a:t>
          </a:r>
          <a:r>
            <a:rPr lang="de-DE" sz="3000" kern="1200" dirty="0">
              <a:solidFill>
                <a:srgbClr val="923F6D"/>
              </a:solidFill>
              <a:effectLst/>
              <a:latin typeface="NexusSansPro" panose="020B0504030101020102" pitchFamily="34" charset="77"/>
              <a:ea typeface="Calibri" panose="020F0502020204030204" pitchFamily="34" charset="0"/>
            </a:rPr>
            <a:t> = </a:t>
          </a:r>
          <a:r>
            <a:rPr lang="de-DE" sz="3000" b="1" kern="1200" dirty="0">
              <a:solidFill>
                <a:srgbClr val="923F6D"/>
              </a:solidFill>
              <a:effectLst/>
              <a:latin typeface="NexusSansPro" panose="020B0504030101020102" pitchFamily="34" charset="77"/>
              <a:ea typeface="Calibri" panose="020F0502020204030204" pitchFamily="34" charset="0"/>
            </a:rPr>
            <a:t>Verstand</a:t>
          </a:r>
          <a:r>
            <a:rPr lang="de-DE" sz="3000" kern="1200" dirty="0">
              <a:solidFill>
                <a:srgbClr val="923F6D"/>
              </a:solidFill>
              <a:effectLst/>
              <a:latin typeface="NexusSansPro" panose="020B0504030101020102" pitchFamily="34" charset="77"/>
              <a:ea typeface="Calibri" panose="020F0502020204030204" pitchFamily="34" charset="0"/>
            </a:rPr>
            <a:t> </a:t>
          </a:r>
          <a:endParaRPr lang="de-DE" sz="3000" kern="1200" dirty="0">
            <a:solidFill>
              <a:srgbClr val="923F6D"/>
            </a:solidFill>
          </a:endParaRPr>
        </a:p>
      </dsp:txBody>
      <dsp:txXfrm rot="-20700000">
        <a:off x="2928278" y="465249"/>
        <a:ext cx="2464594" cy="2464594"/>
      </dsp:txXfrm>
    </dsp:sp>
    <dsp:sp modelId="{3B7E6AAE-D07F-2849-B44F-257A0F839A57}">
      <dsp:nvSpPr>
        <dsp:cNvPr id="0" name=""/>
        <dsp:cNvSpPr/>
      </dsp:nvSpPr>
      <dsp:spPr>
        <a:xfrm>
          <a:off x="7949316" y="1182838"/>
          <a:ext cx="5271718" cy="5271718"/>
        </a:xfrm>
        <a:prstGeom prst="circularArrow">
          <a:avLst>
            <a:gd name="adj1" fmla="val 4688"/>
            <a:gd name="adj2" fmla="val 299029"/>
            <a:gd name="adj3" fmla="val 2562430"/>
            <a:gd name="adj4" fmla="val 15764986"/>
            <a:gd name="adj5" fmla="val 5469"/>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F602DBBD-E6D6-7448-9531-F9B2ACB2D95A}">
      <dsp:nvSpPr>
        <dsp:cNvPr id="0" name=""/>
        <dsp:cNvSpPr/>
      </dsp:nvSpPr>
      <dsp:spPr>
        <a:xfrm>
          <a:off x="8670059" y="270027"/>
          <a:ext cx="3830233" cy="3830233"/>
        </a:xfrm>
        <a:prstGeom prst="leftCircularArrow">
          <a:avLst>
            <a:gd name="adj1" fmla="val 6452"/>
            <a:gd name="adj2" fmla="val 429999"/>
            <a:gd name="adj3" fmla="val 10489124"/>
            <a:gd name="adj4" fmla="val 14837806"/>
            <a:gd name="adj5" fmla="val 7527"/>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F1BEFD33-7D60-3444-9A9B-6FA4659F6C68}">
      <dsp:nvSpPr>
        <dsp:cNvPr id="0" name=""/>
        <dsp:cNvSpPr/>
      </dsp:nvSpPr>
      <dsp:spPr>
        <a:xfrm>
          <a:off x="8520294" y="411083"/>
          <a:ext cx="4129762" cy="4129762"/>
        </a:xfrm>
        <a:prstGeom prst="circularArrow">
          <a:avLst>
            <a:gd name="adj1" fmla="val 5984"/>
            <a:gd name="adj2" fmla="val 394124"/>
            <a:gd name="adj3" fmla="val 13313824"/>
            <a:gd name="adj4" fmla="val 10508221"/>
            <a:gd name="adj5" fmla="val 6981"/>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0A5CA-4F00-0A4B-9EB7-358985FCBE5E}">
      <dsp:nvSpPr>
        <dsp:cNvPr id="0" name=""/>
        <dsp:cNvSpPr/>
      </dsp:nvSpPr>
      <dsp:spPr>
        <a:xfrm>
          <a:off x="0" y="584178"/>
          <a:ext cx="3419989" cy="3419989"/>
        </a:xfrm>
        <a:prstGeom prst="ellipse">
          <a:avLst/>
        </a:prstGeom>
        <a:solidFill>
          <a:srgbClr val="ABD19C">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r>
            <a:rPr lang="de-DE" sz="4400" kern="1200" dirty="0">
              <a:solidFill>
                <a:srgbClr val="774282"/>
              </a:solidFill>
              <a:latin typeface="NexusSansPro" panose="020B0504030101020102" pitchFamily="34" charset="77"/>
              <a:cs typeface="NexusSansPro" panose="020B0504030101020102" pitchFamily="34" charset="77"/>
            </a:rPr>
            <a:t>Subjekt</a:t>
          </a:r>
        </a:p>
      </dsp:txBody>
      <dsp:txXfrm>
        <a:off x="477566" y="987468"/>
        <a:ext cx="1971885" cy="2613408"/>
      </dsp:txXfrm>
    </dsp:sp>
    <dsp:sp modelId="{BF0694D9-EC6D-CC47-9026-E260F5ECD5F0}">
      <dsp:nvSpPr>
        <dsp:cNvPr id="0" name=""/>
        <dsp:cNvSpPr/>
      </dsp:nvSpPr>
      <dsp:spPr>
        <a:xfrm>
          <a:off x="1975986" y="584178"/>
          <a:ext cx="3419989" cy="3419989"/>
        </a:xfrm>
        <a:prstGeom prst="ellipse">
          <a:avLst/>
        </a:prstGeom>
        <a:solidFill>
          <a:srgbClr val="ABD19C">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ctr" defTabSz="1955800">
            <a:lnSpc>
              <a:spcPct val="90000"/>
            </a:lnSpc>
            <a:spcBef>
              <a:spcPct val="0"/>
            </a:spcBef>
            <a:spcAft>
              <a:spcPct val="35000"/>
            </a:spcAft>
            <a:buNone/>
          </a:pPr>
          <a:r>
            <a:rPr lang="de-DE" sz="4400" kern="1200" dirty="0">
              <a:solidFill>
                <a:srgbClr val="774282"/>
              </a:solidFill>
              <a:latin typeface="NexusSansPro" panose="020B0504030101020102" pitchFamily="34" charset="77"/>
              <a:cs typeface="NexusSansPro" panose="020B0504030101020102" pitchFamily="34" charset="77"/>
            </a:rPr>
            <a:t>Prädikat</a:t>
          </a:r>
          <a:r>
            <a:rPr lang="de-DE" sz="3900" kern="1200" dirty="0">
              <a:solidFill>
                <a:srgbClr val="774282"/>
              </a:solidFill>
            </a:rPr>
            <a:t> </a:t>
          </a:r>
        </a:p>
      </dsp:txBody>
      <dsp:txXfrm>
        <a:off x="2946523" y="987468"/>
        <a:ext cx="1971885" cy="261340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3605C987-41CC-8148-AD0E-BA10615D33AD}"/>
              </a:ext>
            </a:extLst>
          </p:cNvPr>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36F85594-B646-AC48-94C3-B06A79075BDF}"/>
              </a:ext>
            </a:extLst>
          </p:cNvPr>
          <p:cNvSpPr>
            <a:spLocks noGrp="1"/>
          </p:cNvSpPr>
          <p:nvPr>
            <p:ph type="dt" sz="quarter" idx="1"/>
          </p:nvPr>
        </p:nvSpPr>
        <p:spPr>
          <a:xfrm>
            <a:off x="3884613" y="3"/>
            <a:ext cx="2971800" cy="458788"/>
          </a:xfrm>
          <a:prstGeom prst="rect">
            <a:avLst/>
          </a:prstGeom>
        </p:spPr>
        <p:txBody>
          <a:bodyPr vert="horz" lIns="91440" tIns="45720" rIns="91440" bIns="45720" rtlCol="0"/>
          <a:lstStyle>
            <a:lvl1pPr algn="r">
              <a:defRPr sz="1200"/>
            </a:lvl1pPr>
          </a:lstStyle>
          <a:p>
            <a:endParaRPr lang="de-DE" dirty="0"/>
          </a:p>
        </p:txBody>
      </p:sp>
      <p:sp>
        <p:nvSpPr>
          <p:cNvPr id="4" name="Fußzeilenplatzhalter 3">
            <a:extLst>
              <a:ext uri="{FF2B5EF4-FFF2-40B4-BE49-F238E27FC236}">
                <a16:creationId xmlns:a16="http://schemas.microsoft.com/office/drawing/2014/main" id="{0DBD6844-DB81-6A4A-8489-F7BC2C42FF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66EE3EA0-8EDB-6C46-92A0-EF4DB795BE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endParaRPr lang="de-DE" dirty="0"/>
          </a:p>
        </p:txBody>
      </p:sp>
    </p:spTree>
    <p:extLst>
      <p:ext uri="{BB962C8B-B14F-4D97-AF65-F5344CB8AC3E}">
        <p14:creationId xmlns:p14="http://schemas.microsoft.com/office/powerpoint/2010/main" val="21448875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6A861F13-8F47-A146-84F3-939298681588}" type="datetimeFigureOut">
              <a:rPr lang="de-DE" smtClean="0"/>
              <a:t>08.06.23</a:t>
            </a:fld>
            <a:endParaRPr lang="de-DE"/>
          </a:p>
        </p:txBody>
      </p:sp>
      <p:sp>
        <p:nvSpPr>
          <p:cNvPr id="4" name="Folienbildplatzhalt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9417BF-5B4A-C94C-A5D3-DC6310C684F3}" type="slidenum">
              <a:rPr lang="de-DE" smtClean="0"/>
              <a:t>‹Nr.›</a:t>
            </a:fld>
            <a:endParaRPr lang="de-DE"/>
          </a:p>
        </p:txBody>
      </p:sp>
    </p:spTree>
    <p:extLst>
      <p:ext uri="{BB962C8B-B14F-4D97-AF65-F5344CB8AC3E}">
        <p14:creationId xmlns:p14="http://schemas.microsoft.com/office/powerpoint/2010/main" val="1577855886"/>
      </p:ext>
    </p:extLst>
  </p:cSld>
  <p:clrMap bg1="lt1" tx1="dk1" bg2="lt2" tx2="dk2" accent1="accent1" accent2="accent2" accent3="accent3" accent4="accent4" accent5="accent5" accent6="accent6" hlink="hlink" folHlink="folHlink"/>
  <p:hf hdr="0" ftr="0" dt="0"/>
  <p:notesStyle>
    <a:lvl1pPr marL="0" algn="l" defTabSz="1507663" rtl="0" eaLnBrk="1" latinLnBrk="0" hangingPunct="1">
      <a:defRPr sz="1979" kern="1200">
        <a:solidFill>
          <a:schemeClr val="tx1"/>
        </a:solidFill>
        <a:latin typeface="+mn-lt"/>
        <a:ea typeface="+mn-ea"/>
        <a:cs typeface="+mn-cs"/>
      </a:defRPr>
    </a:lvl1pPr>
    <a:lvl2pPr marL="753831" algn="l" defTabSz="1507663" rtl="0" eaLnBrk="1" latinLnBrk="0" hangingPunct="1">
      <a:defRPr sz="1979" kern="1200">
        <a:solidFill>
          <a:schemeClr val="tx1"/>
        </a:solidFill>
        <a:latin typeface="+mn-lt"/>
        <a:ea typeface="+mn-ea"/>
        <a:cs typeface="+mn-cs"/>
      </a:defRPr>
    </a:lvl2pPr>
    <a:lvl3pPr marL="1507663" algn="l" defTabSz="1507663" rtl="0" eaLnBrk="1" latinLnBrk="0" hangingPunct="1">
      <a:defRPr sz="1979" kern="1200">
        <a:solidFill>
          <a:schemeClr val="tx1"/>
        </a:solidFill>
        <a:latin typeface="+mn-lt"/>
        <a:ea typeface="+mn-ea"/>
        <a:cs typeface="+mn-cs"/>
      </a:defRPr>
    </a:lvl3pPr>
    <a:lvl4pPr marL="2261494" algn="l" defTabSz="1507663" rtl="0" eaLnBrk="1" latinLnBrk="0" hangingPunct="1">
      <a:defRPr sz="1979" kern="1200">
        <a:solidFill>
          <a:schemeClr val="tx1"/>
        </a:solidFill>
        <a:latin typeface="+mn-lt"/>
        <a:ea typeface="+mn-ea"/>
        <a:cs typeface="+mn-cs"/>
      </a:defRPr>
    </a:lvl4pPr>
    <a:lvl5pPr marL="3015325" algn="l" defTabSz="1507663" rtl="0" eaLnBrk="1" latinLnBrk="0" hangingPunct="1">
      <a:defRPr sz="1979" kern="1200">
        <a:solidFill>
          <a:schemeClr val="tx1"/>
        </a:solidFill>
        <a:latin typeface="+mn-lt"/>
        <a:ea typeface="+mn-ea"/>
        <a:cs typeface="+mn-cs"/>
      </a:defRPr>
    </a:lvl5pPr>
    <a:lvl6pPr marL="3769157" algn="l" defTabSz="1507663" rtl="0" eaLnBrk="1" latinLnBrk="0" hangingPunct="1">
      <a:defRPr sz="1979" kern="1200">
        <a:solidFill>
          <a:schemeClr val="tx1"/>
        </a:solidFill>
        <a:latin typeface="+mn-lt"/>
        <a:ea typeface="+mn-ea"/>
        <a:cs typeface="+mn-cs"/>
      </a:defRPr>
    </a:lvl6pPr>
    <a:lvl7pPr marL="4522988" algn="l" defTabSz="1507663" rtl="0" eaLnBrk="1" latinLnBrk="0" hangingPunct="1">
      <a:defRPr sz="1979" kern="1200">
        <a:solidFill>
          <a:schemeClr val="tx1"/>
        </a:solidFill>
        <a:latin typeface="+mn-lt"/>
        <a:ea typeface="+mn-ea"/>
        <a:cs typeface="+mn-cs"/>
      </a:defRPr>
    </a:lvl7pPr>
    <a:lvl8pPr marL="5276820" algn="l" defTabSz="1507663" rtl="0" eaLnBrk="1" latinLnBrk="0" hangingPunct="1">
      <a:defRPr sz="1979" kern="1200">
        <a:solidFill>
          <a:schemeClr val="tx1"/>
        </a:solidFill>
        <a:latin typeface="+mn-lt"/>
        <a:ea typeface="+mn-ea"/>
        <a:cs typeface="+mn-cs"/>
      </a:defRPr>
    </a:lvl8pPr>
    <a:lvl9pPr marL="6030651" algn="l" defTabSz="1507663" rtl="0" eaLnBrk="1" latinLnBrk="0" hangingPunct="1">
      <a:defRPr sz="1979"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1507663" rtl="0" eaLnBrk="1" fontAlgn="auto" latinLnBrk="0" hangingPunct="1">
              <a:lnSpc>
                <a:spcPct val="100000"/>
              </a:lnSpc>
              <a:spcBef>
                <a:spcPts val="0"/>
              </a:spcBef>
              <a:spcAft>
                <a:spcPts val="0"/>
              </a:spcAft>
              <a:buClrTx/>
              <a:buSzTx/>
              <a:buFontTx/>
              <a:buNone/>
              <a:tabLst/>
              <a:defRPr/>
            </a:pPr>
            <a:r>
              <a:rPr lang="de-DE" dirty="0"/>
              <a:t>Vielen Dank an </a:t>
            </a:r>
            <a:r>
              <a:rPr lang="de-DE" sz="1800" dirty="0">
                <a:effectLst/>
                <a:latin typeface="Garamond" panose="02020404030301010803" pitchFamily="18" charset="0"/>
              </a:rPr>
              <a:t>Julia Peters und die vielen Organisator*innen im Vordergrund wie vor allem im Hintergrund dieser großen Tagung. Es ist ein Freude und Ehre mich hier Ihnen heute mit meiner Aktualisierung hegelscher Begriffstheorie vorstellen zu dürfen. </a:t>
            </a:r>
            <a:endParaRPr lang="de-DE" dirty="0"/>
          </a:p>
        </p:txBody>
      </p:sp>
      <p:sp>
        <p:nvSpPr>
          <p:cNvPr id="4" name="Foliennummernplatzhalter 3"/>
          <p:cNvSpPr>
            <a:spLocks noGrp="1"/>
          </p:cNvSpPr>
          <p:nvPr>
            <p:ph type="sldNum" sz="quarter" idx="5"/>
          </p:nvPr>
        </p:nvSpPr>
        <p:spPr/>
        <p:txBody>
          <a:bodyPr/>
          <a:lstStyle/>
          <a:p>
            <a:fld id="{429417BF-5B4A-C94C-A5D3-DC6310C684F3}" type="slidenum">
              <a:rPr lang="de-DE" smtClean="0"/>
              <a:t>1</a:t>
            </a:fld>
            <a:endParaRPr lang="de-DE"/>
          </a:p>
        </p:txBody>
      </p:sp>
    </p:spTree>
    <p:extLst>
      <p:ext uri="{BB962C8B-B14F-4D97-AF65-F5344CB8AC3E}">
        <p14:creationId xmlns:p14="http://schemas.microsoft.com/office/powerpoint/2010/main" val="96537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1507663" rtl="0" eaLnBrk="1" fontAlgn="auto" latinLnBrk="0" hangingPunct="1">
              <a:lnSpc>
                <a:spcPct val="100000"/>
              </a:lnSpc>
              <a:spcBef>
                <a:spcPts val="0"/>
              </a:spcBef>
              <a:spcAft>
                <a:spcPts val="0"/>
              </a:spcAft>
              <a:buClrTx/>
              <a:buSzTx/>
              <a:buFontTx/>
              <a:buNone/>
              <a:tabLst/>
              <a:defRPr/>
            </a:pPr>
            <a:r>
              <a:rPr lang="de-DE" sz="1800" dirty="0">
                <a:effectLst/>
                <a:latin typeface="NexusSansPro" panose="020B0504030101020102" pitchFamily="34" charset="77"/>
                <a:ea typeface="Calibri" panose="020F0502020204030204" pitchFamily="34" charset="0"/>
                <a:cs typeface="Times New Roman" panose="02020603050405020304" pitchFamily="18" charset="0"/>
              </a:rPr>
              <a:t>Ich komme auf die Frage logischer Wahrheit zurück: Inwieweit produzieren die Praktiken der Inferenz nun logische Gültigkeit? Was ist logische Gültigkeit, wenn die Anwendung einer logischen Regel als Forstbestimmung immer auch ihre Veränderung ist?</a:t>
            </a:r>
          </a:p>
          <a:p>
            <a:pPr marL="0" marR="0" lvl="0" indent="0" algn="l" defTabSz="1507663" rtl="0" eaLnBrk="1" fontAlgn="auto" latinLnBrk="0" hangingPunct="1">
              <a:lnSpc>
                <a:spcPct val="100000"/>
              </a:lnSpc>
              <a:spcBef>
                <a:spcPts val="0"/>
              </a:spcBef>
              <a:spcAft>
                <a:spcPts val="0"/>
              </a:spcAft>
              <a:buClrTx/>
              <a:buSzTx/>
              <a:buFontTx/>
              <a:buNone/>
              <a:tabLst/>
              <a:defRPr/>
            </a:pPr>
            <a:endParaRPr lang="de-DE" sz="1800" b="0" dirty="0">
              <a:effectLst/>
              <a:latin typeface="NexusSansPro" panose="020B0504030101020102" pitchFamily="34" charset="77"/>
              <a:ea typeface="Calibri" panose="020F0502020204030204" pitchFamily="34" charset="0"/>
              <a:cs typeface="Times New Roman" panose="02020603050405020304" pitchFamily="18" charset="0"/>
            </a:endParaRPr>
          </a:p>
          <a:p>
            <a:pPr marL="0" marR="0" lvl="0" indent="0" algn="l" defTabSz="1507663" rtl="0" eaLnBrk="1" fontAlgn="auto" latinLnBrk="0" hangingPunct="1">
              <a:lnSpc>
                <a:spcPct val="100000"/>
              </a:lnSpc>
              <a:spcBef>
                <a:spcPts val="0"/>
              </a:spcBef>
              <a:spcAft>
                <a:spcPts val="0"/>
              </a:spcAft>
              <a:buClrTx/>
              <a:buSzTx/>
              <a:buFontTx/>
              <a:buNone/>
              <a:tabLst/>
              <a:defRPr/>
            </a:pPr>
            <a:r>
              <a:rPr lang="de-DE" sz="1800" b="0" dirty="0">
                <a:effectLst/>
                <a:latin typeface="NexusSansPro" panose="020B0504030101020102" pitchFamily="34" charset="77"/>
                <a:ea typeface="Calibri" panose="020F0502020204030204" pitchFamily="34" charset="0"/>
                <a:cs typeface="Times New Roman" panose="02020603050405020304" pitchFamily="18" charset="0"/>
              </a:rPr>
              <a:t>KLICK </a:t>
            </a:r>
          </a:p>
          <a:p>
            <a:pPr marL="0" marR="0" lvl="0" indent="0" algn="l" defTabSz="1507663" rtl="0" eaLnBrk="1" fontAlgn="auto" latinLnBrk="0" hangingPunct="1">
              <a:lnSpc>
                <a:spcPct val="100000"/>
              </a:lnSpc>
              <a:spcBef>
                <a:spcPts val="0"/>
              </a:spcBef>
              <a:spcAft>
                <a:spcPts val="0"/>
              </a:spcAft>
              <a:buClrTx/>
              <a:buSzTx/>
              <a:buFontTx/>
              <a:buNone/>
              <a:tabLst/>
              <a:defRPr/>
            </a:pPr>
            <a:endParaRPr lang="de-DE" sz="1800" b="0" dirty="0">
              <a:effectLst/>
              <a:latin typeface="NexusSansPro" panose="020B0504030101020102" pitchFamily="34" charset="77"/>
              <a:ea typeface="Calibri" panose="020F0502020204030204" pitchFamily="34" charset="0"/>
              <a:cs typeface="Times New Roman" panose="02020603050405020304" pitchFamily="18" charset="0"/>
            </a:endParaRPr>
          </a:p>
          <a:p>
            <a:pPr marL="0" marR="0" lvl="0" indent="0" algn="l" defTabSz="1507663" rtl="0" eaLnBrk="1" fontAlgn="auto" latinLnBrk="0" hangingPunct="1">
              <a:lnSpc>
                <a:spcPct val="100000"/>
              </a:lnSpc>
              <a:spcBef>
                <a:spcPts val="0"/>
              </a:spcBef>
              <a:spcAft>
                <a:spcPts val="0"/>
              </a:spcAft>
              <a:buClrTx/>
              <a:buSzTx/>
              <a:buFontTx/>
              <a:buNone/>
              <a:tabLst/>
              <a:defRPr/>
            </a:pPr>
            <a:r>
              <a:rPr lang="de-DE" sz="1800" b="1" dirty="0">
                <a:effectLst/>
                <a:latin typeface="NexusSansPro" panose="020B0504030101020102" pitchFamily="34" charset="77"/>
                <a:ea typeface="Calibri" panose="020F0502020204030204" pitchFamily="34" charset="0"/>
                <a:cs typeface="Times New Roman" panose="02020603050405020304" pitchFamily="18" charset="0"/>
              </a:rPr>
              <a:t>Alle Urteile der normativen Praxis des Schließens bleiben für Hegel problematisch, da die Wirklichkeit selbst dynamisch ist. Deshalb sind Sein und Sollen zu trennen.</a:t>
            </a:r>
            <a:r>
              <a:rPr lang="de-DE" sz="1800" dirty="0">
                <a:effectLst/>
                <a:latin typeface="NexusSansPro" panose="020B0504030101020102" pitchFamily="34" charset="77"/>
                <a:ea typeface="Calibri" panose="020F0502020204030204" pitchFamily="34" charset="0"/>
                <a:cs typeface="Times New Roman" panose="02020603050405020304" pitchFamily="18" charset="0"/>
              </a:rPr>
              <a:t> Das ist eine der zentralen Prämissen immanenter Kritik im Sinne Hegels und genießt logische Gültigkeit. Geltung ist nie Sache des Seins, sondern ist nur aus der Vermittlung von Sein und Begriff begründbar. Das richtet sich gegen jeden Versuch, Hegel naturalistisch zu lesen.</a:t>
            </a:r>
          </a:p>
          <a:p>
            <a:pPr marL="0" marR="0" lvl="0" indent="0" algn="l" defTabSz="1507663" rtl="0" eaLnBrk="1" fontAlgn="auto" latinLnBrk="0" hangingPunct="1">
              <a:lnSpc>
                <a:spcPct val="100000"/>
              </a:lnSpc>
              <a:spcBef>
                <a:spcPts val="0"/>
              </a:spcBef>
              <a:spcAft>
                <a:spcPts val="0"/>
              </a:spcAft>
              <a:buClrTx/>
              <a:buSzTx/>
              <a:buFontTx/>
              <a:buNone/>
              <a:tabLst/>
              <a:defRPr/>
            </a:pPr>
            <a:endParaRPr lang="de-DE" sz="1800" dirty="0">
              <a:effectLst/>
              <a:latin typeface="NexusSansPro" panose="020B0504030101020102" pitchFamily="34" charset="77"/>
              <a:ea typeface="Calibri" panose="020F0502020204030204" pitchFamily="34" charset="0"/>
              <a:cs typeface="Times New Roman" panose="02020603050405020304" pitchFamily="18" charset="0"/>
            </a:endParaRPr>
          </a:p>
          <a:p>
            <a:pPr marL="0" marR="0" lvl="0" indent="0" algn="l" defTabSz="1507663" rtl="0" eaLnBrk="1" fontAlgn="auto" latinLnBrk="0" hangingPunct="1">
              <a:lnSpc>
                <a:spcPct val="100000"/>
              </a:lnSpc>
              <a:spcBef>
                <a:spcPts val="0"/>
              </a:spcBef>
              <a:spcAft>
                <a:spcPts val="0"/>
              </a:spcAft>
              <a:buClrTx/>
              <a:buSzTx/>
              <a:buFontTx/>
              <a:buNone/>
              <a:tabLst/>
              <a:defRPr/>
            </a:pPr>
            <a:r>
              <a:rPr lang="de-DE" sz="1800" dirty="0">
                <a:effectLst/>
                <a:latin typeface="NexusSansPro" panose="020B0504030101020102" pitchFamily="34" charset="77"/>
                <a:ea typeface="Calibri" panose="020F0502020204030204" pitchFamily="34" charset="0"/>
                <a:cs typeface="Times New Roman" panose="02020603050405020304" pitchFamily="18" charset="0"/>
              </a:rPr>
              <a:t>Wirkmächtig in der pragmatistischen Hegeltradition, etwa bei </a:t>
            </a:r>
            <a:r>
              <a:rPr lang="de-DE" sz="1800" dirty="0" err="1">
                <a:effectLst/>
                <a:latin typeface="NexusSansPro" panose="020B0504030101020102" pitchFamily="34" charset="77"/>
                <a:ea typeface="Calibri" panose="020F0502020204030204" pitchFamily="34" charset="0"/>
                <a:cs typeface="Times New Roman" panose="02020603050405020304" pitchFamily="18" charset="0"/>
              </a:rPr>
              <a:t>Pinkard</a:t>
            </a:r>
            <a:r>
              <a:rPr lang="de-DE" sz="1800" dirty="0">
                <a:effectLst/>
                <a:latin typeface="NexusSansPro" panose="020B0504030101020102" pitchFamily="34" charset="77"/>
                <a:ea typeface="Calibri" panose="020F0502020204030204" pitchFamily="34" charset="0"/>
                <a:cs typeface="Times New Roman" panose="02020603050405020304" pitchFamily="18" charset="0"/>
              </a:rPr>
              <a:t>. Aber auch </a:t>
            </a:r>
            <a:r>
              <a:rPr lang="de-DE" sz="1800" dirty="0" err="1">
                <a:effectLst/>
                <a:latin typeface="NexusSansPro" panose="020B0504030101020102" pitchFamily="34" charset="77"/>
                <a:ea typeface="Calibri" panose="020F0502020204030204" pitchFamily="34" charset="0"/>
                <a:cs typeface="Times New Roman" panose="02020603050405020304" pitchFamily="18" charset="0"/>
              </a:rPr>
              <a:t>Pinkard</a:t>
            </a:r>
            <a:r>
              <a:rPr lang="de-DE" sz="1800" dirty="0">
                <a:effectLst/>
                <a:latin typeface="NexusSansPro" panose="020B0504030101020102" pitchFamily="34" charset="77"/>
                <a:ea typeface="Calibri" panose="020F0502020204030204" pitchFamily="34" charset="0"/>
                <a:cs typeface="Times New Roman" panose="02020603050405020304" pitchFamily="18" charset="0"/>
              </a:rPr>
              <a:t> liest die Logik nicht zu Ende ;)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429417BF-5B4A-C94C-A5D3-DC6310C684F3}" type="slidenum">
              <a:rPr lang="de-DE" smtClean="0"/>
              <a:t>10</a:t>
            </a:fld>
            <a:endParaRPr lang="de-DE"/>
          </a:p>
        </p:txBody>
      </p:sp>
    </p:spTree>
    <p:extLst>
      <p:ext uri="{BB962C8B-B14F-4D97-AF65-F5344CB8AC3E}">
        <p14:creationId xmlns:p14="http://schemas.microsoft.com/office/powerpoint/2010/main" val="3168071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Absolutes Urteil über alle </a:t>
            </a:r>
            <a:r>
              <a:rPr lang="de-DE" dirty="0" err="1"/>
              <a:t>Wirklchkeit</a:t>
            </a:r>
            <a:r>
              <a:rPr lang="de-DE" dirty="0"/>
              <a:t>. </a:t>
            </a:r>
          </a:p>
          <a:p>
            <a:endParaRPr lang="de-DE" dirty="0"/>
          </a:p>
          <a:p>
            <a:r>
              <a:rPr lang="de-DE" dirty="0"/>
              <a:t>Ursprüngliche </a:t>
            </a:r>
            <a:r>
              <a:rPr lang="de-DE" dirty="0" err="1"/>
              <a:t>Teiliung</a:t>
            </a:r>
            <a:r>
              <a:rPr lang="de-DE" dirty="0"/>
              <a:t> als Allmacht des Begriffs. Normativität nur durch die reflexive Vermittlung von </a:t>
            </a:r>
            <a:r>
              <a:rPr lang="de-DE" dirty="0" err="1"/>
              <a:t>Seyn</a:t>
            </a:r>
            <a:r>
              <a:rPr lang="de-DE" dirty="0"/>
              <a:t> und Begriff. </a:t>
            </a:r>
          </a:p>
          <a:p>
            <a:endParaRPr lang="de-DE" dirty="0"/>
          </a:p>
          <a:p>
            <a:endParaRPr lang="de-DE" dirty="0"/>
          </a:p>
          <a:p>
            <a:r>
              <a:rPr lang="de-DE" dirty="0"/>
              <a:t>Logische Wahrheit ist die Trennung von Sein und Sollen. Das logisch, da begrifflich notwendig, denn seine Prämisse begründet sich reflexiv, aber sie ist </a:t>
            </a:r>
            <a:r>
              <a:rPr lang="de-DE" dirty="0" err="1"/>
              <a:t>nichttautolgisch</a:t>
            </a:r>
            <a:r>
              <a:rPr lang="de-DE" dirty="0"/>
              <a:t>.  Axiom aller Kritischen Theorie. </a:t>
            </a:r>
          </a:p>
        </p:txBody>
      </p:sp>
      <p:sp>
        <p:nvSpPr>
          <p:cNvPr id="4" name="Foliennummernplatzhalter 3"/>
          <p:cNvSpPr>
            <a:spLocks noGrp="1"/>
          </p:cNvSpPr>
          <p:nvPr>
            <p:ph type="sldNum" sz="quarter" idx="5"/>
          </p:nvPr>
        </p:nvSpPr>
        <p:spPr/>
        <p:txBody>
          <a:bodyPr/>
          <a:lstStyle/>
          <a:p>
            <a:fld id="{429417BF-5B4A-C94C-A5D3-DC6310C684F3}" type="slidenum">
              <a:rPr lang="de-DE" smtClean="0"/>
              <a:t>11</a:t>
            </a:fld>
            <a:endParaRPr lang="de-DE"/>
          </a:p>
        </p:txBody>
      </p:sp>
    </p:spTree>
    <p:extLst>
      <p:ext uri="{BB962C8B-B14F-4D97-AF65-F5344CB8AC3E}">
        <p14:creationId xmlns:p14="http://schemas.microsoft.com/office/powerpoint/2010/main" val="1419015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1507663" rtl="0" eaLnBrk="1" fontAlgn="auto" latinLnBrk="0" hangingPunct="1">
              <a:lnSpc>
                <a:spcPct val="100000"/>
              </a:lnSpc>
              <a:spcBef>
                <a:spcPts val="0"/>
              </a:spcBef>
              <a:spcAft>
                <a:spcPts val="0"/>
              </a:spcAft>
              <a:buClrTx/>
              <a:buSzTx/>
              <a:buFontTx/>
              <a:buNone/>
              <a:tabLst/>
              <a:defRPr/>
            </a:pPr>
            <a:r>
              <a:rPr lang="de-DE" sz="1800" dirty="0">
                <a:effectLst/>
                <a:latin typeface="NexusSansPro" panose="020B0504030101020102" pitchFamily="34" charset="77"/>
                <a:ea typeface="Calibri" panose="020F0502020204030204" pitchFamily="34" charset="0"/>
                <a:cs typeface="Times New Roman" panose="02020603050405020304" pitchFamily="18" charset="0"/>
              </a:rPr>
              <a:t>Der dialektische Begriff des Begriffs ist selbstreflexiv, das hießt, seine Normativität ist nicht durch das </a:t>
            </a:r>
            <a:r>
              <a:rPr lang="de-DE" sz="1800" dirty="0" err="1">
                <a:effectLst/>
                <a:latin typeface="NexusSansPro" panose="020B0504030101020102" pitchFamily="34" charset="77"/>
                <a:ea typeface="Calibri" panose="020F0502020204030204" pitchFamily="34" charset="0"/>
                <a:cs typeface="Times New Roman" panose="02020603050405020304" pitchFamily="18" charset="0"/>
              </a:rPr>
              <a:t>Seyn</a:t>
            </a:r>
            <a:r>
              <a:rPr lang="de-DE" sz="1800" dirty="0">
                <a:effectLst/>
                <a:latin typeface="NexusSansPro" panose="020B0504030101020102" pitchFamily="34" charset="77"/>
                <a:ea typeface="Calibri" panose="020F0502020204030204" pitchFamily="34" charset="0"/>
                <a:cs typeface="Times New Roman" panose="02020603050405020304" pitchFamily="18" charset="0"/>
              </a:rPr>
              <a:t> der Dinge zu begründen.  So stellt sich die Frage: Gibt es einen oder mehrere Richtigkeitsmaßstäbe für eine begriffliche Normanwendung, wenn diese zugleich Normwandel ist? Hegels Antwort auf diese Frage lege ich so aus, dass Widersprüchlichkeit das Meta-Kriterium begrifflicher Normen etabliert.</a:t>
            </a:r>
          </a:p>
          <a:p>
            <a:pPr marL="0" marR="0" lvl="0" indent="0" algn="l" defTabSz="1507663" rtl="0" eaLnBrk="1" fontAlgn="auto" latinLnBrk="0" hangingPunct="1">
              <a:lnSpc>
                <a:spcPct val="100000"/>
              </a:lnSpc>
              <a:spcBef>
                <a:spcPts val="0"/>
              </a:spcBef>
              <a:spcAft>
                <a:spcPts val="0"/>
              </a:spcAft>
              <a:buClrTx/>
              <a:buSzTx/>
              <a:buFontTx/>
              <a:buNone/>
              <a:tabLst/>
              <a:defRPr/>
            </a:pPr>
            <a:endParaRPr lang="de-DE" sz="1800" dirty="0">
              <a:effectLst/>
              <a:latin typeface="NexusSansPro" panose="020B0504030101020102" pitchFamily="34" charset="77"/>
              <a:ea typeface="Calibri" panose="020F0502020204030204" pitchFamily="34" charset="0"/>
              <a:cs typeface="Times New Roman" panose="02020603050405020304" pitchFamily="18" charset="0"/>
            </a:endParaRPr>
          </a:p>
          <a:p>
            <a:pPr marL="0" marR="0" lvl="0" indent="0" algn="l" defTabSz="1507663" rtl="0" eaLnBrk="1" fontAlgn="auto" latinLnBrk="0" hangingPunct="1">
              <a:lnSpc>
                <a:spcPct val="100000"/>
              </a:lnSpc>
              <a:spcBef>
                <a:spcPts val="0"/>
              </a:spcBef>
              <a:spcAft>
                <a:spcPts val="0"/>
              </a:spcAft>
              <a:buClrTx/>
              <a:buSzTx/>
              <a:buFontTx/>
              <a:buNone/>
              <a:tabLst/>
              <a:defRPr/>
            </a:pPr>
            <a:r>
              <a:rPr lang="de-DE" sz="1800" dirty="0">
                <a:effectLst/>
                <a:latin typeface="NexusSansPro" panose="020B0504030101020102" pitchFamily="34" charset="77"/>
                <a:ea typeface="Calibri" panose="020F0502020204030204" pitchFamily="34" charset="0"/>
                <a:cs typeface="Times New Roman" panose="02020603050405020304" pitchFamily="18" charset="0"/>
              </a:rPr>
              <a:t>KLICK </a:t>
            </a:r>
          </a:p>
          <a:p>
            <a:pPr marL="0" marR="0" lvl="0" indent="0" algn="l" defTabSz="1507663" rtl="0" eaLnBrk="1" fontAlgn="auto" latinLnBrk="0" hangingPunct="1">
              <a:lnSpc>
                <a:spcPct val="100000"/>
              </a:lnSpc>
              <a:spcBef>
                <a:spcPts val="0"/>
              </a:spcBef>
              <a:spcAft>
                <a:spcPts val="0"/>
              </a:spcAft>
              <a:buClrTx/>
              <a:buSzTx/>
              <a:buFontTx/>
              <a:buNone/>
              <a:tabLst/>
              <a:defRPr/>
            </a:pPr>
            <a:r>
              <a:rPr lang="de-DE" sz="1800" dirty="0">
                <a:effectLst/>
                <a:latin typeface="NexusSansPro" panose="020B0504030101020102" pitchFamily="34" charset="77"/>
                <a:ea typeface="Calibri" panose="020F0502020204030204" pitchFamily="34" charset="0"/>
                <a:cs typeface="Times New Roman" panose="02020603050405020304" pitchFamily="18" charset="0"/>
              </a:rPr>
              <a:t> </a:t>
            </a:r>
            <a:r>
              <a:rPr lang="de-DE" sz="1800" b="1" dirty="0">
                <a:effectLst/>
                <a:latin typeface="NexusSansPro" panose="020B0504030101020102" pitchFamily="34" charset="77"/>
                <a:ea typeface="Calibri" panose="020F0502020204030204" pitchFamily="34" charset="0"/>
                <a:cs typeface="Times New Roman" panose="02020603050405020304" pitchFamily="18" charset="0"/>
              </a:rPr>
              <a:t>Begriffliche Wahrheit setzt voraus, dass die Widersprüche der Wirklichkeit, die sich der Anschauung und der Vorstellung entziehen, als produktives Element der Freiheit des Geistes integriert werden.</a:t>
            </a:r>
            <a:r>
              <a:rPr lang="de-DE" sz="1800" dirty="0">
                <a:effectLst/>
                <a:latin typeface="NexusSansPro" panose="020B0504030101020102" pitchFamily="34" charset="77"/>
                <a:ea typeface="Calibri" panose="020F0502020204030204" pitchFamily="34" charset="0"/>
                <a:cs typeface="Times New Roman" panose="02020603050405020304" pitchFamily="18" charset="0"/>
              </a:rPr>
              <a:t> Um Widersprüche produktiv zu machen, bedarf es begrifflicher Intervention und Abstraktion. Das ist der Zweck der Philosophie.</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a:p>
            <a:endParaRPr lang="de-DE" dirty="0"/>
          </a:p>
        </p:txBody>
      </p:sp>
      <p:sp>
        <p:nvSpPr>
          <p:cNvPr id="4" name="Foliennummernplatzhalter 3"/>
          <p:cNvSpPr>
            <a:spLocks noGrp="1"/>
          </p:cNvSpPr>
          <p:nvPr>
            <p:ph type="sldNum" sz="quarter" idx="5"/>
          </p:nvPr>
        </p:nvSpPr>
        <p:spPr/>
        <p:txBody>
          <a:bodyPr/>
          <a:lstStyle/>
          <a:p>
            <a:fld id="{429417BF-5B4A-C94C-A5D3-DC6310C684F3}" type="slidenum">
              <a:rPr lang="de-DE" smtClean="0"/>
              <a:t>12</a:t>
            </a:fld>
            <a:endParaRPr lang="de-DE"/>
          </a:p>
        </p:txBody>
      </p:sp>
    </p:spTree>
    <p:extLst>
      <p:ext uri="{BB962C8B-B14F-4D97-AF65-F5344CB8AC3E}">
        <p14:creationId xmlns:p14="http://schemas.microsoft.com/office/powerpoint/2010/main" val="2927777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ct val="150000"/>
              </a:lnSpc>
            </a:pPr>
            <a:r>
              <a:rPr lang="de-DE" sz="1800" dirty="0">
                <a:effectLst/>
                <a:latin typeface="Arial" panose="020B0604020202020204" pitchFamily="34" charset="0"/>
                <a:ea typeface="Calibri" panose="020F0502020204030204" pitchFamily="34" charset="0"/>
                <a:cs typeface="Arial" panose="020B0604020202020204" pitchFamily="34" charset="0"/>
              </a:rPr>
              <a:t>Die bestimmende Reflexion des Geistes zahlt dafür den Preis des Verlustes sinnlicher Gewissheit. Der Vollzug des Denkens als Manifestation der Substanz realisiert diese Negativität. Die lebensweltliche Idee des sogenannten </a:t>
            </a:r>
            <a:r>
              <a:rPr lang="de-DE" sz="1800" i="1" dirty="0" err="1">
                <a:effectLst/>
                <a:latin typeface="Arial" panose="020B0604020202020204" pitchFamily="34" charset="0"/>
                <a:ea typeface="Calibri" panose="020F0502020204030204" pitchFamily="34" charset="0"/>
                <a:cs typeface="Arial" panose="020B0604020202020204" pitchFamily="34" charset="0"/>
              </a:rPr>
              <a:t>common</a:t>
            </a:r>
            <a:r>
              <a:rPr lang="de-DE" sz="1800" i="1" dirty="0">
                <a:effectLst/>
                <a:latin typeface="Arial" panose="020B0604020202020204" pitchFamily="34" charset="0"/>
                <a:ea typeface="Calibri" panose="020F0502020204030204" pitchFamily="34" charset="0"/>
                <a:cs typeface="Arial" panose="020B0604020202020204" pitchFamily="34" charset="0"/>
              </a:rPr>
              <a:t> sense</a:t>
            </a:r>
            <a:r>
              <a:rPr lang="de-DE" sz="1800" dirty="0">
                <a:effectLst/>
                <a:latin typeface="Arial" panose="020B0604020202020204" pitchFamily="34" charset="0"/>
                <a:ea typeface="Calibri" panose="020F0502020204030204" pitchFamily="34" charset="0"/>
                <a:cs typeface="Arial" panose="020B0604020202020204" pitchFamily="34" charset="0"/>
              </a:rPr>
              <a:t> ist preiszugeben. Deshalb ist Dialektik eine sehr voraussetzungsreiche Praxis. Nur ein Subjekt, das die eigene Identität in der transformierenden Kommunikation mit seinem Anderen zu verwirklichen vermag, trägt die Kraft der Dialektik. So wird Dialektik immer kontrovers bleiben. Sie wird sich den ewigen Vorwurf der Sophistik seitens derer einhandeln, die an den Gegensätzen von Identität und Differenz festhalten. Die Analysis pocht auf der Indifferenz, wo die Dialektik Kontinuität sieht. </a:t>
            </a:r>
          </a:p>
          <a:p>
            <a:pPr algn="just">
              <a:lnSpc>
                <a:spcPct val="150000"/>
              </a:lnSpc>
            </a:pPr>
            <a:endParaRPr lang="de-DE"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de-DE" sz="1800" dirty="0">
                <a:effectLst/>
                <a:latin typeface="Arial" panose="020B0604020202020204" pitchFamily="34" charset="0"/>
                <a:ea typeface="Calibri" panose="020F0502020204030204" pitchFamily="34" charset="0"/>
                <a:cs typeface="Arial" panose="020B0604020202020204" pitchFamily="34" charset="0"/>
              </a:rPr>
              <a:t>KLICK </a:t>
            </a:r>
          </a:p>
          <a:p>
            <a:pPr algn="just">
              <a:lnSpc>
                <a:spcPct val="150000"/>
              </a:lnSpc>
            </a:pPr>
            <a:r>
              <a:rPr lang="de-DE" sz="1800" dirty="0">
                <a:effectLst/>
                <a:latin typeface="Arial" panose="020B0604020202020204" pitchFamily="34" charset="0"/>
                <a:ea typeface="Calibri" panose="020F0502020204030204" pitchFamily="34" charset="0"/>
                <a:cs typeface="Arial" panose="020B0604020202020204" pitchFamily="34" charset="0"/>
              </a:rPr>
              <a:t>Im Streit der Fakultäten des Denkens bleibt es der ewige Verwurf an die Dialektik, sie verirre den Verstand, indem sie klar Getrenntes verwische. Und gerade deshalb wird Dialektik immer politisch sein. Im geistigen Tierreich sozialer Indifferenz gedeiht keine dialektische Vermittlung; es gilt hier das Gesetz der Dichotomie, das Gesetz der Stärke. Dialektik </a:t>
            </a:r>
            <a:r>
              <a:rPr lang="de-DE" sz="1800" i="1" dirty="0">
                <a:effectLst/>
                <a:latin typeface="Arial" panose="020B0604020202020204" pitchFamily="34" charset="0"/>
                <a:ea typeface="Calibri" panose="020F0502020204030204" pitchFamily="34" charset="0"/>
                <a:cs typeface="Arial" panose="020B0604020202020204" pitchFamily="34" charset="0"/>
              </a:rPr>
              <a:t>muss</a:t>
            </a:r>
            <a:r>
              <a:rPr lang="de-DE" sz="1800" dirty="0">
                <a:effectLst/>
                <a:latin typeface="Arial" panose="020B0604020202020204" pitchFamily="34" charset="0"/>
                <a:ea typeface="Calibri" panose="020F0502020204030204" pitchFamily="34" charset="0"/>
                <a:cs typeface="Arial" panose="020B0604020202020204" pitchFamily="34" charset="0"/>
              </a:rPr>
              <a:t> dieses Gegebene infrage stellen, um sich treu bleiben zu können. Sie </a:t>
            </a:r>
            <a:r>
              <a:rPr lang="de-DE" sz="1800" i="1" dirty="0">
                <a:effectLst/>
                <a:latin typeface="Arial" panose="020B0604020202020204" pitchFamily="34" charset="0"/>
                <a:ea typeface="Calibri" panose="020F0502020204030204" pitchFamily="34" charset="0"/>
                <a:cs typeface="Arial" panose="020B0604020202020204" pitchFamily="34" charset="0"/>
              </a:rPr>
              <a:t>muss</a:t>
            </a:r>
            <a:r>
              <a:rPr lang="de-DE" sz="1800" dirty="0">
                <a:effectLst/>
                <a:latin typeface="Arial" panose="020B0604020202020204" pitchFamily="34" charset="0"/>
                <a:ea typeface="Calibri" panose="020F0502020204030204" pitchFamily="34" charset="0"/>
                <a:cs typeface="Arial" panose="020B0604020202020204" pitchFamily="34" charset="0"/>
              </a:rPr>
              <a:t> die Jugend verführen, das Alte neu zu denken. </a:t>
            </a:r>
            <a:endParaRPr lang="de-DE"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429417BF-5B4A-C94C-A5D3-DC6310C684F3}" type="slidenum">
              <a:rPr lang="de-DE" smtClean="0"/>
              <a:t>13</a:t>
            </a:fld>
            <a:endParaRPr lang="de-DE"/>
          </a:p>
        </p:txBody>
      </p:sp>
    </p:spTree>
    <p:extLst>
      <p:ext uri="{BB962C8B-B14F-4D97-AF65-F5344CB8AC3E}">
        <p14:creationId xmlns:p14="http://schemas.microsoft.com/office/powerpoint/2010/main" val="3691683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Ich danke für die </a:t>
            </a:r>
            <a:r>
              <a:rPr lang="de-DE" dirty="0" err="1"/>
              <a:t>AUfmerksamkeit</a:t>
            </a:r>
            <a:r>
              <a:rPr lang="de-DE" dirty="0"/>
              <a:t> und freue mich auf die kritische Diskussion und Ihren Widerspruchsgeist. </a:t>
            </a:r>
          </a:p>
        </p:txBody>
      </p:sp>
      <p:sp>
        <p:nvSpPr>
          <p:cNvPr id="4" name="Foliennummernplatzhalter 3"/>
          <p:cNvSpPr>
            <a:spLocks noGrp="1"/>
          </p:cNvSpPr>
          <p:nvPr>
            <p:ph type="sldNum" sz="quarter" idx="5"/>
          </p:nvPr>
        </p:nvSpPr>
        <p:spPr/>
        <p:txBody>
          <a:bodyPr/>
          <a:lstStyle/>
          <a:p>
            <a:fld id="{429417BF-5B4A-C94C-A5D3-DC6310C684F3}" type="slidenum">
              <a:rPr lang="de-DE" smtClean="0"/>
              <a:t>14</a:t>
            </a:fld>
            <a:endParaRPr lang="de-DE"/>
          </a:p>
        </p:txBody>
      </p:sp>
    </p:spTree>
    <p:extLst>
      <p:ext uri="{BB962C8B-B14F-4D97-AF65-F5344CB8AC3E}">
        <p14:creationId xmlns:p14="http://schemas.microsoft.com/office/powerpoint/2010/main" val="2542414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29417BF-5B4A-C94C-A5D3-DC6310C684F3}" type="slidenum">
              <a:rPr lang="de-DE" smtClean="0"/>
              <a:t>16</a:t>
            </a:fld>
            <a:endParaRPr lang="de-DE"/>
          </a:p>
        </p:txBody>
      </p:sp>
    </p:spTree>
    <p:extLst>
      <p:ext uri="{BB962C8B-B14F-4D97-AF65-F5344CB8AC3E}">
        <p14:creationId xmlns:p14="http://schemas.microsoft.com/office/powerpoint/2010/main" val="4134541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ct val="150000"/>
              </a:lnSpc>
            </a:pPr>
            <a:r>
              <a:rPr lang="de-DE" sz="1800" dirty="0">
                <a:effectLst/>
                <a:latin typeface="NexusSansPro" panose="020B0504030101020102" pitchFamily="34" charset="77"/>
                <a:ea typeface="Calibri" panose="020F0502020204030204" pitchFamily="34" charset="0"/>
                <a:cs typeface="Times New Roman" panose="02020603050405020304" pitchFamily="18" charset="0"/>
              </a:rPr>
              <a:t>Ich beginne mit einem berühmten Hegel-Zitat: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de-DE" sz="1800" b="1" dirty="0">
                <a:effectLst/>
                <a:latin typeface="NexusSansPro" panose="020B0504030101020102" pitchFamily="34" charset="77"/>
                <a:ea typeface="Calibri" panose="020F0502020204030204" pitchFamily="34" charset="0"/>
                <a:cs typeface="Times New Roman" panose="02020603050405020304" pitchFamily="18" charset="0"/>
              </a:rPr>
              <a:t>„[D]</a:t>
            </a:r>
            <a:r>
              <a:rPr lang="de-DE" sz="1800" b="1" dirty="0" err="1">
                <a:effectLst/>
                <a:latin typeface="NexusSansPro" panose="020B0504030101020102" pitchFamily="34" charset="77"/>
                <a:ea typeface="Calibri" panose="020F0502020204030204" pitchFamily="34" charset="0"/>
                <a:cs typeface="Times New Roman" panose="02020603050405020304" pitchFamily="18" charset="0"/>
              </a:rPr>
              <a:t>ie</a:t>
            </a:r>
            <a:r>
              <a:rPr lang="de-DE" sz="1800" b="1" dirty="0">
                <a:effectLst/>
                <a:latin typeface="NexusSansPro" panose="020B0504030101020102" pitchFamily="34" charset="77"/>
                <a:ea typeface="Calibri" panose="020F0502020204030204" pitchFamily="34" charset="0"/>
                <a:cs typeface="Times New Roman" panose="02020603050405020304" pitchFamily="18" charset="0"/>
              </a:rPr>
              <a:t> Philosophie hat mit Kunst und Religion denselben Inhalt und denselben Zweck; aber sie ist die höchste Weise, die absolute Idee zu fassen, weil ihre Weise die höchste, der Begriff, ist“ (GW 12, S. 236).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de-DE" sz="1800" dirty="0">
                <a:effectLst/>
                <a:latin typeface="NexusSansPro" panose="020B0504030101020102" pitchFamily="34" charset="77"/>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de-DE" sz="1800" dirty="0">
                <a:effectLst/>
                <a:latin typeface="NexusSansPro" panose="020B0504030101020102" pitchFamily="34" charset="77"/>
                <a:ea typeface="Calibri" panose="020F0502020204030204" pitchFamily="34" charset="0"/>
                <a:cs typeface="Times New Roman" panose="02020603050405020304" pitchFamily="18" charset="0"/>
              </a:rPr>
              <a:t>Hegels spekulative Lehre des absoluten Geistes vertritt die These der Identität des Guten, Schönen und Wahren. Sie teilen sich den Inhalt, weisen zugleich eine wesentliche Formdifferenz auf. Kunst, Religion und Philosophie bedienen sich im Sinne der Wirklichkeit des Absoluten, , wie Hegel an anderer Stelle sagt,  unterschiedlicher „Sprachen“ (GW 20, S. 13). Hegels Identitätsthese vom Guten, Schönen und Wahren fasst Kunst als die Anschauung der Idee, die Religion als Vorstellung der Idee und Philosophie schließlich als der Begriff der Idee.</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429417BF-5B4A-C94C-A5D3-DC6310C684F3}" type="slidenum">
              <a:rPr lang="de-DE" smtClean="0"/>
              <a:t>2</a:t>
            </a:fld>
            <a:endParaRPr lang="de-DE"/>
          </a:p>
        </p:txBody>
      </p:sp>
    </p:spTree>
    <p:extLst>
      <p:ext uri="{BB962C8B-B14F-4D97-AF65-F5344CB8AC3E}">
        <p14:creationId xmlns:p14="http://schemas.microsoft.com/office/powerpoint/2010/main" val="4147789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ct val="150000"/>
              </a:lnSpc>
            </a:pPr>
            <a:r>
              <a:rPr lang="de-DE" sz="1800" b="1" dirty="0">
                <a:effectLst/>
                <a:latin typeface="NexusSansPro" panose="020B0504030101020102" pitchFamily="34" charset="77"/>
                <a:ea typeface="Calibri" panose="020F0502020204030204" pitchFamily="34" charset="0"/>
                <a:cs typeface="Times New Roman" panose="02020603050405020304" pitchFamily="18" charset="0"/>
              </a:rPr>
              <a:t>Das Grundmotiv meines aktualisierenden Zugriffes</a:t>
            </a:r>
            <a:r>
              <a:rPr lang="de-DE" sz="1800" dirty="0">
                <a:effectLst/>
                <a:latin typeface="NexusSansPro" panose="020B0504030101020102" pitchFamily="34" charset="77"/>
                <a:ea typeface="Calibri" panose="020F0502020204030204" pitchFamily="34" charset="0"/>
                <a:cs typeface="Times New Roman" panose="02020603050405020304" pitchFamily="18" charset="0"/>
              </a:rPr>
              <a:t> auf Hegels Nachdenken über die Weltlichkeit des Absoluten besteht darin, die Praktiken des absoluten Geistes nicht als kontemplative Reflexion, sondern als praktische Reflexion zu verstehen. Kunst und Religion sind Weisen des </a:t>
            </a:r>
            <a:r>
              <a:rPr lang="de-DE" sz="1800" dirty="0" err="1">
                <a:effectLst/>
                <a:latin typeface="NexusSansPro" panose="020B0504030101020102" pitchFamily="34" charset="77"/>
                <a:ea typeface="Calibri" panose="020F0502020204030204" pitchFamily="34" charset="0"/>
                <a:cs typeface="Times New Roman" panose="02020603050405020304" pitchFamily="18" charset="0"/>
              </a:rPr>
              <a:t>Geises</a:t>
            </a:r>
            <a:r>
              <a:rPr lang="de-DE" sz="1800" dirty="0">
                <a:effectLst/>
                <a:latin typeface="NexusSansPro" panose="020B0504030101020102" pitchFamily="34" charset="77"/>
                <a:ea typeface="Calibri" panose="020F0502020204030204" pitchFamily="34" charset="0"/>
                <a:cs typeface="Times New Roman" panose="02020603050405020304" pitchFamily="18" charset="0"/>
              </a:rPr>
              <a:t>, „sich zu erfassen und ein sich angemessenes </a:t>
            </a:r>
            <a:r>
              <a:rPr lang="de-DE" sz="1800" dirty="0" err="1">
                <a:effectLst/>
                <a:latin typeface="NexusSansPro" panose="020B0504030101020102" pitchFamily="34" charset="77"/>
                <a:ea typeface="Calibri" panose="020F0502020204030204" pitchFamily="34" charset="0"/>
                <a:cs typeface="Times New Roman" panose="02020603050405020304" pitchFamily="18" charset="0"/>
              </a:rPr>
              <a:t>Daseyn</a:t>
            </a:r>
            <a:r>
              <a:rPr lang="de-DE" sz="1800" dirty="0">
                <a:effectLst/>
                <a:latin typeface="NexusSansPro" panose="020B0504030101020102" pitchFamily="34" charset="77"/>
                <a:ea typeface="Calibri" panose="020F0502020204030204" pitchFamily="34" charset="0"/>
                <a:cs typeface="Times New Roman" panose="02020603050405020304" pitchFamily="18" charset="0"/>
              </a:rPr>
              <a:t> zu geben“.  Ein </a:t>
            </a:r>
            <a:r>
              <a:rPr lang="de-DE" sz="1800" dirty="0" err="1">
                <a:effectLst/>
                <a:latin typeface="NexusSansPro" panose="020B0504030101020102" pitchFamily="34" charset="77"/>
                <a:ea typeface="Calibri" panose="020F0502020204030204" pitchFamily="34" charset="0"/>
                <a:cs typeface="Times New Roman" panose="02020603050405020304" pitchFamily="18" charset="0"/>
              </a:rPr>
              <a:t>Angemesses</a:t>
            </a:r>
            <a:r>
              <a:rPr lang="de-DE" sz="1800" dirty="0">
                <a:effectLst/>
                <a:latin typeface="NexusSansPro" panose="020B0504030101020102" pitchFamily="34" charset="77"/>
                <a:ea typeface="Calibri" panose="020F0502020204030204" pitchFamily="34" charset="0"/>
                <a:cs typeface="Times New Roman" panose="02020603050405020304" pitchFamily="18" charset="0"/>
              </a:rPr>
              <a:t> </a:t>
            </a:r>
            <a:r>
              <a:rPr lang="de-DE" sz="1800" dirty="0" err="1">
                <a:effectLst/>
                <a:latin typeface="NexusSansPro" panose="020B0504030101020102" pitchFamily="34" charset="77"/>
                <a:ea typeface="Calibri" panose="020F0502020204030204" pitchFamily="34" charset="0"/>
                <a:cs typeface="Times New Roman" panose="02020603050405020304" pitchFamily="18" charset="0"/>
              </a:rPr>
              <a:t>Daseyn</a:t>
            </a:r>
            <a:r>
              <a:rPr lang="de-DE" sz="1800" dirty="0">
                <a:effectLst/>
                <a:latin typeface="NexusSansPro" panose="020B0504030101020102" pitchFamily="34" charset="77"/>
                <a:ea typeface="Calibri" panose="020F0502020204030204" pitchFamily="34" charset="0"/>
                <a:cs typeface="Times New Roman" panose="02020603050405020304" pitchFamily="18" charset="0"/>
              </a:rPr>
              <a:t> wird der relationalen und „kommunikativen Grundstruktur“ (Theunissen)  des Geistes gerecht.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de-DE" sz="1800" dirty="0">
                <a:effectLst/>
                <a:latin typeface="NexusSansPro" panose="020B0504030101020102" pitchFamily="34" charset="77"/>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de-DE" sz="1800" dirty="0">
                <a:effectLst/>
                <a:latin typeface="NexusSansPro" panose="020B0504030101020102" pitchFamily="34" charset="77"/>
                <a:ea typeface="Calibri" panose="020F0502020204030204" pitchFamily="34" charset="0"/>
                <a:cs typeface="Times New Roman" panose="02020603050405020304" pitchFamily="18" charset="0"/>
              </a:rPr>
              <a:t>Anders gesagt, es sind im Feld des objektiven Geists Praktiken des Absoluten Geistes wirksam. Der absolute Geist ist wirklich, weil geistige Praktiken qua Reflexion lebendig bleiben. Die Praktiken spiegeln nicht die Natur des Geistes, sondern tragen zu dessen Fort- und Selbstbestimmung bei. Diese Fortbestimmung steht bei Hegel bekanntlich im Sinne der Zunahme der „kommunikativen Freiheit“ (Theunissen) des Geistes. Daran mitzuwirken, ist Inhalt und Zweck von Kunst, Religion und Philosophie.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de-DE" sz="1800" dirty="0">
                <a:effectLst/>
                <a:latin typeface="NexusSansPro" panose="020B0504030101020102" pitchFamily="34" charset="77"/>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de-DE" sz="1800" dirty="0">
                <a:effectLst/>
                <a:latin typeface="NexusSansPro" panose="020B0504030101020102" pitchFamily="34" charset="77"/>
                <a:ea typeface="Calibri" panose="020F0502020204030204" pitchFamily="34" charset="0"/>
                <a:cs typeface="Times New Roman" panose="02020603050405020304" pitchFamily="18" charset="0"/>
              </a:rPr>
              <a:t>Der Zweck der Freiheit des Geistes begründet den gesellschaftlichen Charakter der hegelschen Lehre des absoluten Geistes. Vor diesem Hintergrund wird es mir im Folgenden um die Konturen der begrifflich-logische Sprache gehen, wie sie Hegel in der </a:t>
            </a:r>
            <a:r>
              <a:rPr lang="de-DE" sz="1800" i="1" dirty="0" err="1">
                <a:effectLst/>
                <a:latin typeface="NexusSansPro" panose="020B0504030101020102" pitchFamily="34" charset="77"/>
                <a:ea typeface="Calibri" panose="020F0502020204030204" pitchFamily="34" charset="0"/>
                <a:cs typeface="Times New Roman" panose="02020603050405020304" pitchFamily="18" charset="0"/>
              </a:rPr>
              <a:t>WdL</a:t>
            </a:r>
            <a:r>
              <a:rPr lang="de-DE" sz="1800" dirty="0">
                <a:effectLst/>
                <a:latin typeface="NexusSansPro" panose="020B0504030101020102" pitchFamily="34" charset="77"/>
                <a:ea typeface="Calibri" panose="020F0502020204030204" pitchFamily="34" charset="0"/>
                <a:cs typeface="Times New Roman" panose="02020603050405020304" pitchFamily="18" charset="0"/>
              </a:rPr>
              <a:t> ausdifferenziert. Der philosophische Begriff ist demnach die „höchste Weise“, die absolute Idee zu fassen. In philosophischer Bewusstwerdung wird der Geist sich begrifflich präsent, indem der von Anschauung und Vorstellung abstrahiert. Die Normen der Freiheit des Geistes sind eben auch von </a:t>
            </a:r>
            <a:r>
              <a:rPr lang="de-DE" sz="1800" i="1" dirty="0">
                <a:effectLst/>
                <a:latin typeface="NexusSansPro" panose="020B0504030101020102" pitchFamily="34" charset="77"/>
                <a:ea typeface="Calibri" panose="020F0502020204030204" pitchFamily="34" charset="0"/>
                <a:cs typeface="Times New Roman" panose="02020603050405020304" pitchFamily="18" charset="0"/>
              </a:rPr>
              <a:t>inferentieller, das heißt begrifflicher Normativität.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429417BF-5B4A-C94C-A5D3-DC6310C684F3}" type="slidenum">
              <a:rPr lang="de-DE" smtClean="0"/>
              <a:t>3</a:t>
            </a:fld>
            <a:endParaRPr lang="de-DE"/>
          </a:p>
        </p:txBody>
      </p:sp>
    </p:spTree>
    <p:extLst>
      <p:ext uri="{BB962C8B-B14F-4D97-AF65-F5344CB8AC3E}">
        <p14:creationId xmlns:p14="http://schemas.microsoft.com/office/powerpoint/2010/main" val="1420095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1507663" rtl="0" eaLnBrk="1" fontAlgn="auto" latinLnBrk="0" hangingPunct="1">
              <a:lnSpc>
                <a:spcPct val="100000"/>
              </a:lnSpc>
              <a:spcBef>
                <a:spcPts val="0"/>
              </a:spcBef>
              <a:spcAft>
                <a:spcPts val="0"/>
              </a:spcAft>
              <a:buClrTx/>
              <a:buSzTx/>
              <a:buFontTx/>
              <a:buNone/>
              <a:tabLst/>
              <a:defRPr/>
            </a:pPr>
            <a:r>
              <a:rPr lang="de-DE" sz="1800" dirty="0">
                <a:effectLst/>
                <a:latin typeface="NexusSansPro" panose="020B0504030101020102" pitchFamily="34" charset="77"/>
                <a:ea typeface="Calibri" panose="020F0502020204030204" pitchFamily="34" charset="0"/>
                <a:cs typeface="Times New Roman" panose="02020603050405020304" pitchFamily="18" charset="0"/>
              </a:rPr>
              <a:t>Die Frage </a:t>
            </a:r>
            <a:r>
              <a:rPr lang="de-DE" sz="1800" i="1" dirty="0">
                <a:effectLst/>
                <a:latin typeface="NexusSansPro" panose="020B0504030101020102" pitchFamily="34" charset="77"/>
                <a:ea typeface="Calibri" panose="020F0502020204030204" pitchFamily="34" charset="0"/>
                <a:cs typeface="Times New Roman" panose="02020603050405020304" pitchFamily="18" charset="0"/>
              </a:rPr>
              <a:t>begrifflicher Normativität betrifft die Frage der Wissenschaftlichkeit der Philosophie.</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1507663" rtl="0" eaLnBrk="1" fontAlgn="auto" latinLnBrk="0" hangingPunct="1">
              <a:lnSpc>
                <a:spcPct val="100000"/>
              </a:lnSpc>
              <a:spcBef>
                <a:spcPts val="0"/>
              </a:spcBef>
              <a:spcAft>
                <a:spcPts val="0"/>
              </a:spcAft>
              <a:buClrTx/>
              <a:buSzTx/>
              <a:buFontTx/>
              <a:buNone/>
              <a:tabLst/>
              <a:defRPr/>
            </a:pPr>
            <a:endParaRPr lang="de-DE" sz="1800" dirty="0">
              <a:effectLst/>
              <a:latin typeface="NexusSansPro" panose="020B0504030101020102" pitchFamily="34" charset="77"/>
              <a:ea typeface="Calibri" panose="020F0502020204030204" pitchFamily="34" charset="0"/>
              <a:cs typeface="Times New Roman" panose="02020603050405020304" pitchFamily="18" charset="0"/>
            </a:endParaRPr>
          </a:p>
          <a:p>
            <a:pPr marL="0" marR="0" lvl="0" indent="0" algn="l" defTabSz="1507663" rtl="0" eaLnBrk="1" fontAlgn="auto" latinLnBrk="0" hangingPunct="1">
              <a:lnSpc>
                <a:spcPct val="100000"/>
              </a:lnSpc>
              <a:spcBef>
                <a:spcPts val="0"/>
              </a:spcBef>
              <a:spcAft>
                <a:spcPts val="0"/>
              </a:spcAft>
              <a:buClrTx/>
              <a:buSzTx/>
              <a:buFontTx/>
              <a:buNone/>
              <a:tabLst/>
              <a:defRPr/>
            </a:pPr>
            <a:endParaRPr lang="de-DE" sz="1800" dirty="0">
              <a:effectLst/>
              <a:latin typeface="NexusSansPro" panose="020B0504030101020102" pitchFamily="34" charset="77"/>
              <a:ea typeface="Calibri" panose="020F0502020204030204" pitchFamily="34" charset="0"/>
              <a:cs typeface="Times New Roman" panose="02020603050405020304" pitchFamily="18" charset="0"/>
            </a:endParaRPr>
          </a:p>
          <a:p>
            <a:pPr marL="0" marR="0" lvl="0" indent="0" algn="l" defTabSz="1507663" rtl="0" eaLnBrk="1" fontAlgn="auto" latinLnBrk="0" hangingPunct="1">
              <a:lnSpc>
                <a:spcPct val="100000"/>
              </a:lnSpc>
              <a:spcBef>
                <a:spcPts val="0"/>
              </a:spcBef>
              <a:spcAft>
                <a:spcPts val="0"/>
              </a:spcAft>
              <a:buClrTx/>
              <a:buSzTx/>
              <a:buFontTx/>
              <a:buNone/>
              <a:tabLst/>
              <a:defRPr/>
            </a:pPr>
            <a:r>
              <a:rPr lang="de-DE" sz="1800" dirty="0">
                <a:effectLst/>
                <a:latin typeface="NexusSansPro" panose="020B0504030101020102" pitchFamily="34" charset="77"/>
                <a:ea typeface="Calibri" panose="020F0502020204030204" pitchFamily="34" charset="0"/>
                <a:cs typeface="Times New Roman" panose="02020603050405020304" pitchFamily="18" charset="0"/>
              </a:rPr>
              <a:t>Die Lehrmeinung vertritt hier die Position, dass die Rede von der „höchsten Weise“ als Hierarchie zu verstehen sei. Ließen sich die „Sprachen“ von Kunst, Religion und Philosophie aber auch als aufeinander irreduzibel systematisieren, um ihre Pluralität anzuerkennen? </a:t>
            </a:r>
          </a:p>
          <a:p>
            <a:pPr marL="0" marR="0" lvl="0" indent="0" algn="l" defTabSz="1507663" rtl="0" eaLnBrk="1" fontAlgn="auto" latinLnBrk="0" hangingPunct="1">
              <a:lnSpc>
                <a:spcPct val="100000"/>
              </a:lnSpc>
              <a:spcBef>
                <a:spcPts val="0"/>
              </a:spcBef>
              <a:spcAft>
                <a:spcPts val="0"/>
              </a:spcAft>
              <a:buClrTx/>
              <a:buSzTx/>
              <a:buFontTx/>
              <a:buNone/>
              <a:tabLst/>
              <a:defRPr/>
            </a:pPr>
            <a:endParaRPr lang="de-DE" sz="1800" dirty="0">
              <a:effectLst/>
              <a:latin typeface="NexusSansPro" panose="020B0504030101020102" pitchFamily="34" charset="77"/>
              <a:ea typeface="Calibri" panose="020F0502020204030204" pitchFamily="34" charset="0"/>
              <a:cs typeface="Times New Roman" panose="02020603050405020304" pitchFamily="18" charset="0"/>
            </a:endParaRPr>
          </a:p>
          <a:p>
            <a:pPr marL="0" marR="0" lvl="0" indent="0" algn="l" defTabSz="1507663" rtl="0" eaLnBrk="1" fontAlgn="auto" latinLnBrk="0" hangingPunct="1">
              <a:lnSpc>
                <a:spcPct val="100000"/>
              </a:lnSpc>
              <a:spcBef>
                <a:spcPts val="0"/>
              </a:spcBef>
              <a:spcAft>
                <a:spcPts val="0"/>
              </a:spcAft>
              <a:buClrTx/>
              <a:buSzTx/>
              <a:buFontTx/>
              <a:buNone/>
              <a:tabLst/>
              <a:defRPr/>
            </a:pPr>
            <a:r>
              <a:rPr lang="de-DE" sz="1800" dirty="0">
                <a:effectLst/>
                <a:latin typeface="NexusSansPro" panose="020B0504030101020102" pitchFamily="34" charset="77"/>
                <a:ea typeface="Calibri" panose="020F0502020204030204" pitchFamily="34" charset="0"/>
                <a:cs typeface="Times New Roman" panose="02020603050405020304" pitchFamily="18" charset="0"/>
              </a:rPr>
              <a:t>Dina </a:t>
            </a:r>
            <a:r>
              <a:rPr lang="de-DE" sz="1800" dirty="0" err="1">
                <a:effectLst/>
                <a:latin typeface="NexusSansPro" panose="020B0504030101020102" pitchFamily="34" charset="77"/>
                <a:ea typeface="Calibri" panose="020F0502020204030204" pitchFamily="34" charset="0"/>
                <a:cs typeface="Times New Roman" panose="02020603050405020304" pitchFamily="18" charset="0"/>
              </a:rPr>
              <a:t>Emundts</a:t>
            </a:r>
            <a:r>
              <a:rPr lang="de-DE" sz="1800" dirty="0">
                <a:effectLst/>
                <a:latin typeface="NexusSansPro" panose="020B0504030101020102" pitchFamily="34" charset="77"/>
                <a:ea typeface="Calibri" panose="020F0502020204030204" pitchFamily="34" charset="0"/>
                <a:cs typeface="Times New Roman" panose="02020603050405020304" pitchFamily="18" charset="0"/>
              </a:rPr>
              <a:t> hat in diesem </a:t>
            </a:r>
            <a:r>
              <a:rPr lang="de-DE" sz="1800" dirty="0" err="1">
                <a:effectLst/>
                <a:latin typeface="NexusSansPro" panose="020B0504030101020102" pitchFamily="34" charset="77"/>
                <a:ea typeface="Calibri" panose="020F0502020204030204" pitchFamily="34" charset="0"/>
                <a:cs typeface="Times New Roman" panose="02020603050405020304" pitchFamily="18" charset="0"/>
              </a:rPr>
              <a:t>SInne</a:t>
            </a:r>
            <a:r>
              <a:rPr lang="de-DE" sz="1800" dirty="0">
                <a:effectLst/>
                <a:latin typeface="NexusSansPro" panose="020B0504030101020102" pitchFamily="34" charset="77"/>
                <a:ea typeface="Calibri" panose="020F0502020204030204" pitchFamily="34" charset="0"/>
                <a:cs typeface="Times New Roman" panose="02020603050405020304" pitchFamily="18" charset="0"/>
              </a:rPr>
              <a:t> gestern zur Eröffnung von der wechselseitigen </a:t>
            </a:r>
            <a:r>
              <a:rPr lang="de-DE" sz="1800" dirty="0" err="1">
                <a:effectLst/>
                <a:latin typeface="NexusSansPro" panose="020B0504030101020102" pitchFamily="34" charset="77"/>
                <a:ea typeface="Calibri" panose="020F0502020204030204" pitchFamily="34" charset="0"/>
                <a:cs typeface="Times New Roman" panose="02020603050405020304" pitchFamily="18" charset="0"/>
              </a:rPr>
              <a:t>ABhängigkeit</a:t>
            </a:r>
            <a:r>
              <a:rPr lang="de-DE" sz="1800" dirty="0">
                <a:effectLst/>
                <a:latin typeface="NexusSansPro" panose="020B0504030101020102" pitchFamily="34" charset="77"/>
                <a:ea typeface="Calibri" panose="020F0502020204030204" pitchFamily="34" charset="0"/>
                <a:cs typeface="Times New Roman" panose="02020603050405020304" pitchFamily="18" charset="0"/>
              </a:rPr>
              <a:t> von Philosophie und den Natur- wie übrigen Geisteswissenschaften gesprochen. Daran schließe ich explizit an, betone aber den </a:t>
            </a:r>
            <a:r>
              <a:rPr lang="de-DE" sz="1800" dirty="0" err="1">
                <a:effectLst/>
                <a:latin typeface="NexusSansPro" panose="020B0504030101020102" pitchFamily="34" charset="77"/>
                <a:ea typeface="Calibri" panose="020F0502020204030204" pitchFamily="34" charset="0"/>
                <a:cs typeface="Times New Roman" panose="02020603050405020304" pitchFamily="18" charset="0"/>
              </a:rPr>
              <a:t>pluralisitschen</a:t>
            </a:r>
            <a:r>
              <a:rPr lang="de-DE" sz="1800" dirty="0">
                <a:effectLst/>
                <a:latin typeface="NexusSansPro" panose="020B0504030101020102" pitchFamily="34" charset="77"/>
                <a:ea typeface="Calibri" panose="020F0502020204030204" pitchFamily="34" charset="0"/>
                <a:cs typeface="Times New Roman" panose="02020603050405020304" pitchFamily="18" charset="0"/>
              </a:rPr>
              <a:t>, das hießt konflikttheoretischen Charakter der Wechselseitigkeit stärker. Mir geht es um den produktiven Streit der Fakultäten (Kant)</a:t>
            </a:r>
          </a:p>
          <a:p>
            <a:pPr marL="0" marR="0" lvl="0" indent="0" algn="l" defTabSz="1507663" rtl="0" eaLnBrk="1" fontAlgn="auto" latinLnBrk="0" hangingPunct="1">
              <a:lnSpc>
                <a:spcPct val="100000"/>
              </a:lnSpc>
              <a:spcBef>
                <a:spcPts val="0"/>
              </a:spcBef>
              <a:spcAft>
                <a:spcPts val="0"/>
              </a:spcAft>
              <a:buClrTx/>
              <a:buSzTx/>
              <a:buFontTx/>
              <a:buNone/>
              <a:tabLst/>
              <a:defRPr/>
            </a:pPr>
            <a:endParaRPr lang="de-DE" sz="1800" dirty="0">
              <a:effectLst/>
              <a:latin typeface="NexusSansPro" panose="020B0504030101020102" pitchFamily="34" charset="77"/>
              <a:ea typeface="Calibri" panose="020F0502020204030204" pitchFamily="34" charset="0"/>
              <a:cs typeface="Times New Roman" panose="02020603050405020304" pitchFamily="18" charset="0"/>
            </a:endParaRPr>
          </a:p>
          <a:p>
            <a:pPr marL="0" marR="0" lvl="0" indent="0" algn="l" defTabSz="1507663" rtl="0" eaLnBrk="1" fontAlgn="auto" latinLnBrk="0" hangingPunct="1">
              <a:lnSpc>
                <a:spcPct val="100000"/>
              </a:lnSpc>
              <a:spcBef>
                <a:spcPts val="0"/>
              </a:spcBef>
              <a:spcAft>
                <a:spcPts val="0"/>
              </a:spcAft>
              <a:buClrTx/>
              <a:buSzTx/>
              <a:buFontTx/>
              <a:buNone/>
              <a:tabLst/>
              <a:defRPr/>
            </a:pPr>
            <a:r>
              <a:rPr lang="de-DE" sz="1800" dirty="0">
                <a:effectLst/>
                <a:latin typeface="NexusSansPro" panose="020B0504030101020102" pitchFamily="34" charset="77"/>
                <a:ea typeface="Calibri" panose="020F0502020204030204" pitchFamily="34" charset="0"/>
                <a:cs typeface="Times New Roman" panose="02020603050405020304" pitchFamily="18" charset="0"/>
              </a:rPr>
              <a:t>Kunst und Religion sind in diesem </a:t>
            </a:r>
            <a:r>
              <a:rPr lang="de-DE" sz="1800" i="1" dirty="0">
                <a:effectLst/>
                <a:latin typeface="NexusSansPro" panose="020B0504030101020102" pitchFamily="34" charset="77"/>
                <a:ea typeface="Calibri" panose="020F0502020204030204" pitchFamily="34" charset="0"/>
                <a:cs typeface="Times New Roman" panose="02020603050405020304" pitchFamily="18" charset="0"/>
              </a:rPr>
              <a:t>pluralistischen</a:t>
            </a:r>
            <a:r>
              <a:rPr lang="de-DE" sz="1800" dirty="0">
                <a:effectLst/>
                <a:latin typeface="NexusSansPro" panose="020B0504030101020102" pitchFamily="34" charset="77"/>
                <a:ea typeface="Calibri" panose="020F0502020204030204" pitchFamily="34" charset="0"/>
                <a:cs typeface="Times New Roman" panose="02020603050405020304" pitchFamily="18" charset="0"/>
              </a:rPr>
              <a:t> Bild Voraussetzungen, die die Philosophie selbst nicht reproduzieren kann, auf die sie aber konstitutiv verwiesen ist. Die Philosophie kann ihre Voraussetzung explizieren und sich selbst in ihrer Abhängigkeit von ihnen wissen. In dieser rekursiven Selbsttransparenz realisiert sie die „höchste Weise“ Lebens der Idee. In ihrer Kraft zur Selbstbegründung in ihrem Anderen geht Philosophie aus Hegels Perspektive über Kunst und Religion hinaus. Es ist daher systematisch nicht zwingend, dies als Primat der Philosophie zu lesen. Sowohl systematisch als auch exegetisch ist es attraktiver, das Philosophische in Kunst und Religion sowie das Symbolische der Kunst und das Imaginative der Religion in der Philosophie zu identifizieren. </a:t>
            </a:r>
          </a:p>
          <a:p>
            <a:pPr marL="0" marR="0" lvl="0" indent="0" algn="l" defTabSz="1507663" rtl="0" eaLnBrk="1" fontAlgn="auto" latinLnBrk="0" hangingPunct="1">
              <a:lnSpc>
                <a:spcPct val="100000"/>
              </a:lnSpc>
              <a:spcBef>
                <a:spcPts val="0"/>
              </a:spcBef>
              <a:spcAft>
                <a:spcPts val="0"/>
              </a:spcAft>
              <a:buClrTx/>
              <a:buSzTx/>
              <a:buFontTx/>
              <a:buNone/>
              <a:tabLst/>
              <a:defRPr/>
            </a:pPr>
            <a:endParaRPr lang="de-DE" sz="1800" b="1" dirty="0">
              <a:effectLst/>
              <a:latin typeface="NexusSansPro" panose="020B0504030101020102" pitchFamily="34" charset="77"/>
              <a:ea typeface="Calibri" panose="020F0502020204030204" pitchFamily="34" charset="0"/>
              <a:cs typeface="Times New Roman" panose="02020603050405020304" pitchFamily="18" charset="0"/>
            </a:endParaRPr>
          </a:p>
          <a:p>
            <a:pPr marL="0" marR="0" lvl="0" indent="0" algn="l" defTabSz="1507663" rtl="0" eaLnBrk="1" fontAlgn="auto" latinLnBrk="0" hangingPunct="1">
              <a:lnSpc>
                <a:spcPct val="100000"/>
              </a:lnSpc>
              <a:spcBef>
                <a:spcPts val="0"/>
              </a:spcBef>
              <a:spcAft>
                <a:spcPts val="0"/>
              </a:spcAft>
              <a:buClrTx/>
              <a:buSzTx/>
              <a:buFontTx/>
              <a:buNone/>
              <a:tabLst/>
              <a:defRPr/>
            </a:pPr>
            <a:r>
              <a:rPr lang="de-DE" sz="1800" b="1" dirty="0">
                <a:effectLst/>
                <a:latin typeface="NexusSansPro" panose="020B0504030101020102" pitchFamily="34" charset="77"/>
                <a:ea typeface="Calibri" panose="020F0502020204030204" pitchFamily="34" charset="0"/>
                <a:cs typeface="Times New Roman" panose="02020603050405020304" pitchFamily="18" charset="0"/>
              </a:rPr>
              <a:t>KLICK </a:t>
            </a:r>
          </a:p>
          <a:p>
            <a:pPr marL="0" marR="0" lvl="0" indent="0" algn="l" defTabSz="1507663" rtl="0" eaLnBrk="1" fontAlgn="auto" latinLnBrk="0" hangingPunct="1">
              <a:lnSpc>
                <a:spcPct val="100000"/>
              </a:lnSpc>
              <a:spcBef>
                <a:spcPts val="0"/>
              </a:spcBef>
              <a:spcAft>
                <a:spcPts val="0"/>
              </a:spcAft>
              <a:buClrTx/>
              <a:buSzTx/>
              <a:buFontTx/>
              <a:buNone/>
              <a:tabLst/>
              <a:defRPr/>
            </a:pPr>
            <a:r>
              <a:rPr lang="de-DE" sz="1800" b="1" dirty="0">
                <a:effectLst/>
                <a:latin typeface="NexusSansPro" panose="020B0504030101020102" pitchFamily="34" charset="77"/>
                <a:ea typeface="Calibri" panose="020F0502020204030204" pitchFamily="34" charset="0"/>
                <a:cs typeface="Times New Roman" panose="02020603050405020304" pitchFamily="18" charset="0"/>
              </a:rPr>
              <a:t>Das Symbolische und Imaginative anzuerkennen, heißt nicht, dass Hegel der Philosophie den Status als Wissenschaft aberkennen würden. Im Gegenteil, sie zwar nie nur reine logische Methode und argumentative Deduktion, aber ihre Übergänge sind deshalb nicht grundlos. Begriffliche ist Bewegung ist strukturierte Bewegung. Logik ist nicht wie etwa bei Kant Kanon der Überprüfung sinnlicher Gewissheiten. Logik ist für Hegel Organon im </a:t>
            </a:r>
            <a:r>
              <a:rPr lang="de-DE" sz="2000" dirty="0">
                <a:latin typeface="Arial" panose="020B0604020202020204" pitchFamily="34" charset="0"/>
                <a:ea typeface="Calibri" panose="020F0502020204030204" pitchFamily="34" charset="0"/>
                <a:cs typeface="Arial" panose="020B0604020202020204" pitchFamily="34" charset="0"/>
              </a:rPr>
              <a:t>Streit der Fakultäten des Denkens </a:t>
            </a:r>
            <a:endParaRPr lang="de-DE" dirty="0"/>
          </a:p>
        </p:txBody>
      </p:sp>
      <p:sp>
        <p:nvSpPr>
          <p:cNvPr id="4" name="Foliennummernplatzhalter 3"/>
          <p:cNvSpPr>
            <a:spLocks noGrp="1"/>
          </p:cNvSpPr>
          <p:nvPr>
            <p:ph type="sldNum" sz="quarter" idx="5"/>
          </p:nvPr>
        </p:nvSpPr>
        <p:spPr/>
        <p:txBody>
          <a:bodyPr/>
          <a:lstStyle/>
          <a:p>
            <a:fld id="{429417BF-5B4A-C94C-A5D3-DC6310C684F3}" type="slidenum">
              <a:rPr lang="de-DE" smtClean="0"/>
              <a:t>4</a:t>
            </a:fld>
            <a:endParaRPr lang="de-DE"/>
          </a:p>
        </p:txBody>
      </p:sp>
    </p:spTree>
    <p:extLst>
      <p:ext uri="{BB962C8B-B14F-4D97-AF65-F5344CB8AC3E}">
        <p14:creationId xmlns:p14="http://schemas.microsoft.com/office/powerpoint/2010/main" val="2637288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1507663" rtl="0" eaLnBrk="1" fontAlgn="auto" latinLnBrk="0" hangingPunct="1">
              <a:lnSpc>
                <a:spcPct val="100000"/>
              </a:lnSpc>
              <a:spcBef>
                <a:spcPts val="0"/>
              </a:spcBef>
              <a:spcAft>
                <a:spcPts val="0"/>
              </a:spcAft>
              <a:buClrTx/>
              <a:buSzTx/>
              <a:buFontTx/>
              <a:buNone/>
              <a:tabLst/>
              <a:defRPr/>
            </a:pPr>
            <a:r>
              <a:rPr lang="de-DE" sz="1800" dirty="0">
                <a:effectLst/>
                <a:latin typeface="NexusSansPro" panose="020B0504030101020102" pitchFamily="34" charset="77"/>
                <a:ea typeface="Calibri" panose="020F0502020204030204" pitchFamily="34" charset="0"/>
                <a:cs typeface="Times New Roman" panose="02020603050405020304" pitchFamily="18" charset="0"/>
              </a:rPr>
              <a:t>Hegels Logikverständnis weicht vom Kanon zentral ab in der Rolle, die dem Widerspruch zugeschrieben wird . Hegels Begriff des Begriffs lässt sich ohne eine radikale Neudeutung des Widerspruchsbegriff nicht verstehen. Diese Position lässt sich als </a:t>
            </a:r>
            <a:r>
              <a:rPr lang="de-DE" sz="1800" b="1" dirty="0">
                <a:effectLst/>
                <a:latin typeface="NexusSansPro" panose="020B0504030101020102" pitchFamily="34" charset="77"/>
                <a:ea typeface="Calibri" panose="020F0502020204030204" pitchFamily="34" charset="0"/>
                <a:cs typeface="Times New Roman" panose="02020603050405020304" pitchFamily="18" charset="0"/>
              </a:rPr>
              <a:t>Dialethismus fassen:</a:t>
            </a:r>
          </a:p>
          <a:p>
            <a:pPr marL="0" marR="0" lvl="0" indent="0" algn="l" defTabSz="1507663" rtl="0" eaLnBrk="1" fontAlgn="auto" latinLnBrk="0" hangingPunct="1">
              <a:lnSpc>
                <a:spcPct val="100000"/>
              </a:lnSpc>
              <a:spcBef>
                <a:spcPts val="0"/>
              </a:spcBef>
              <a:spcAft>
                <a:spcPts val="0"/>
              </a:spcAft>
              <a:buClrTx/>
              <a:buSzTx/>
              <a:buFontTx/>
              <a:buNone/>
              <a:tabLst/>
              <a:defRPr/>
            </a:pPr>
            <a:endParaRPr lang="de-DE" sz="1800" b="1" dirty="0">
              <a:effectLst/>
              <a:latin typeface="NexusSansPro" panose="020B0504030101020102" pitchFamily="34" charset="77"/>
              <a:ea typeface="Calibri" panose="020F0502020204030204" pitchFamily="34" charset="0"/>
              <a:cs typeface="Times New Roman" panose="02020603050405020304" pitchFamily="18" charset="0"/>
            </a:endParaRPr>
          </a:p>
          <a:p>
            <a:pPr marL="0" marR="0" lvl="0" indent="0" algn="l" defTabSz="1507663" rtl="0" eaLnBrk="1" fontAlgn="auto" latinLnBrk="0" hangingPunct="1">
              <a:lnSpc>
                <a:spcPct val="100000"/>
              </a:lnSpc>
              <a:spcBef>
                <a:spcPts val="0"/>
              </a:spcBef>
              <a:spcAft>
                <a:spcPts val="0"/>
              </a:spcAft>
              <a:buClrTx/>
              <a:buSzTx/>
              <a:buFontTx/>
              <a:buNone/>
              <a:tabLst/>
              <a:defRPr/>
            </a:pPr>
            <a:r>
              <a:rPr lang="de-DE" sz="1800" b="1" dirty="0">
                <a:effectLst/>
                <a:latin typeface="NexusSansPro" panose="020B0504030101020102" pitchFamily="34" charset="77"/>
                <a:ea typeface="Calibri" panose="020F0502020204030204" pitchFamily="34" charset="0"/>
                <a:cs typeface="Times New Roman" panose="02020603050405020304" pitchFamily="18" charset="0"/>
              </a:rPr>
              <a:t>KLICK </a:t>
            </a:r>
          </a:p>
          <a:p>
            <a:pPr marL="0" marR="0" lvl="0" indent="0" algn="l" defTabSz="1507663" rtl="0" eaLnBrk="1" fontAlgn="auto" latinLnBrk="0" hangingPunct="1">
              <a:lnSpc>
                <a:spcPct val="100000"/>
              </a:lnSpc>
              <a:spcBef>
                <a:spcPts val="0"/>
              </a:spcBef>
              <a:spcAft>
                <a:spcPts val="0"/>
              </a:spcAft>
              <a:buClrTx/>
              <a:buSzTx/>
              <a:buFontTx/>
              <a:buNone/>
              <a:tabLst/>
              <a:defRPr/>
            </a:pPr>
            <a:endParaRPr lang="de-DE" sz="1800" b="1" dirty="0">
              <a:effectLst/>
              <a:latin typeface="NexusSansPro" panose="020B0504030101020102" pitchFamily="34" charset="77"/>
              <a:ea typeface="Calibri" panose="020F0502020204030204" pitchFamily="34" charset="0"/>
              <a:cs typeface="Times New Roman" panose="02020603050405020304" pitchFamily="18" charset="0"/>
            </a:endParaRPr>
          </a:p>
          <a:p>
            <a:pPr marL="0" marR="0" lvl="0" indent="0" algn="l" defTabSz="1507663" rtl="0" eaLnBrk="1" fontAlgn="auto" latinLnBrk="0" hangingPunct="1">
              <a:lnSpc>
                <a:spcPct val="100000"/>
              </a:lnSpc>
              <a:spcBef>
                <a:spcPts val="0"/>
              </a:spcBef>
              <a:spcAft>
                <a:spcPts val="0"/>
              </a:spcAft>
              <a:buClrTx/>
              <a:buSzTx/>
              <a:buFontTx/>
              <a:buNone/>
              <a:tabLst/>
              <a:defRPr/>
            </a:pPr>
            <a:r>
              <a:rPr lang="de-DE" sz="1800" b="1" dirty="0">
                <a:effectLst/>
                <a:latin typeface="NexusSansPro" panose="020B0504030101020102" pitchFamily="34" charset="77"/>
                <a:ea typeface="Calibri" panose="020F0502020204030204" pitchFamily="34" charset="0"/>
                <a:cs typeface="Times New Roman" panose="02020603050405020304" pitchFamily="18" charset="0"/>
              </a:rPr>
              <a:t>Widersprüche machen das Wesen der Wirklichkeit aus: Wirklichkeit ist wesentlich relational, spannungsreich und dynamisch, weil sie begrifflich verfasst ist. </a:t>
            </a:r>
            <a:r>
              <a:rPr lang="de-DE" sz="1800" b="1" i="1" dirty="0">
                <a:effectLst/>
                <a:latin typeface="NexusSansPro" panose="020B0504030101020102" pitchFamily="34" charset="77"/>
                <a:ea typeface="Calibri" panose="020F0502020204030204" pitchFamily="34" charset="0"/>
                <a:cs typeface="Times New Roman" panose="02020603050405020304" pitchFamily="18" charset="0"/>
              </a:rPr>
              <a:t>Hegels Konzeptualismus ist ein Dialethismus</a:t>
            </a:r>
            <a:r>
              <a:rPr lang="de-DE" sz="1800" b="1" dirty="0">
                <a:effectLst/>
                <a:latin typeface="NexusSansPro" panose="020B0504030101020102" pitchFamily="34" charset="77"/>
                <a:ea typeface="Calibri" panose="020F0502020204030204" pitchFamily="34" charset="0"/>
                <a:cs typeface="Times New Roman" panose="02020603050405020304" pitchFamily="18" charset="0"/>
              </a:rPr>
              <a:t>. </a:t>
            </a:r>
            <a:r>
              <a:rPr lang="de-DE" sz="1800" dirty="0">
                <a:effectLst/>
                <a:latin typeface="NexusSansPro" panose="020B0504030101020102" pitchFamily="34" charset="77"/>
                <a:ea typeface="Calibri" panose="020F0502020204030204" pitchFamily="34" charset="0"/>
                <a:cs typeface="Times New Roman" panose="02020603050405020304" pitchFamily="18" charset="0"/>
              </a:rPr>
              <a:t>Dessen ontologischen und epistemologischen Prämissen führt Hegel in der absoluten Idee der Dialektik zusammen, die eine Methode immanenter Kritik der Relation von Subjekt und Objekt ausformuliert.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a:p>
            <a:r>
              <a:rPr lang="de-DE" dirty="0"/>
              <a:t>Ich werde mich im Folgenden auf fünf </a:t>
            </a:r>
            <a:r>
              <a:rPr lang="de-DE" dirty="0" err="1"/>
              <a:t>sytematische</a:t>
            </a:r>
            <a:r>
              <a:rPr lang="de-DE" dirty="0"/>
              <a:t> </a:t>
            </a:r>
            <a:r>
              <a:rPr lang="de-DE" dirty="0" err="1"/>
              <a:t>Prämisses</a:t>
            </a:r>
            <a:r>
              <a:rPr lang="de-DE" dirty="0"/>
              <a:t> des </a:t>
            </a:r>
            <a:r>
              <a:rPr lang="de-DE" dirty="0" err="1"/>
              <a:t>Dialethism</a:t>
            </a:r>
            <a:r>
              <a:rPr lang="de-DE" dirty="0"/>
              <a:t> der absoluten Idee konzentrieren:</a:t>
            </a:r>
          </a:p>
        </p:txBody>
      </p:sp>
      <p:sp>
        <p:nvSpPr>
          <p:cNvPr id="4" name="Foliennummernplatzhalter 3"/>
          <p:cNvSpPr>
            <a:spLocks noGrp="1"/>
          </p:cNvSpPr>
          <p:nvPr>
            <p:ph type="sldNum" sz="quarter" idx="5"/>
          </p:nvPr>
        </p:nvSpPr>
        <p:spPr/>
        <p:txBody>
          <a:bodyPr/>
          <a:lstStyle/>
          <a:p>
            <a:fld id="{429417BF-5B4A-C94C-A5D3-DC6310C684F3}" type="slidenum">
              <a:rPr lang="de-DE" smtClean="0"/>
              <a:t>5</a:t>
            </a:fld>
            <a:endParaRPr lang="de-DE"/>
          </a:p>
        </p:txBody>
      </p:sp>
    </p:spTree>
    <p:extLst>
      <p:ext uri="{BB962C8B-B14F-4D97-AF65-F5344CB8AC3E}">
        <p14:creationId xmlns:p14="http://schemas.microsoft.com/office/powerpoint/2010/main" val="3934385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2000" dirty="0">
                <a:effectLst/>
                <a:latin typeface="NexusSansPro" panose="020B0504030101020102" pitchFamily="34" charset="77"/>
                <a:ea typeface="Calibri" panose="020F0502020204030204" pitchFamily="34" charset="0"/>
                <a:cs typeface="Times New Roman" panose="02020603050405020304" pitchFamily="18" charset="0"/>
              </a:rPr>
              <a:t> Die Methode der kritischer Dialektik lässt sich in fünf Prämissen konkretisieren: </a:t>
            </a:r>
          </a:p>
          <a:p>
            <a:endParaRPr lang="de-DE" sz="2000" dirty="0">
              <a:effectLst/>
              <a:latin typeface="NexusSansPro" panose="020B0504030101020102" pitchFamily="34" charset="77"/>
              <a:cs typeface="Times New Roman" panose="02020603050405020304" pitchFamily="18" charset="0"/>
            </a:endParaRPr>
          </a:p>
          <a:p>
            <a:endParaRPr lang="de-DE" sz="2000" dirty="0">
              <a:effectLst/>
              <a:latin typeface="NexusSansPro" panose="020B0504030101020102" pitchFamily="34" charset="77"/>
              <a:cs typeface="Times New Roman" panose="02020603050405020304" pitchFamily="18" charset="0"/>
            </a:endParaRPr>
          </a:p>
          <a:p>
            <a:endParaRPr lang="de-DE" sz="2000" dirty="0">
              <a:effectLst/>
              <a:latin typeface="NexusSansPro" panose="020B0504030101020102" pitchFamily="34" charset="77"/>
              <a:cs typeface="Times New Roman" panose="02020603050405020304" pitchFamily="18" charset="0"/>
            </a:endParaRPr>
          </a:p>
          <a:p>
            <a:pPr marL="0" marR="0" lvl="0" indent="0" algn="l" defTabSz="1507663" rtl="0" eaLnBrk="1" fontAlgn="auto" latinLnBrk="0" hangingPunct="1">
              <a:lnSpc>
                <a:spcPct val="100000"/>
              </a:lnSpc>
              <a:spcBef>
                <a:spcPts val="0"/>
              </a:spcBef>
              <a:spcAft>
                <a:spcPts val="0"/>
              </a:spcAft>
              <a:buClrTx/>
              <a:buSzTx/>
              <a:buFontTx/>
              <a:buNone/>
              <a:tabLst/>
              <a:defRPr/>
            </a:pPr>
            <a:r>
              <a:rPr lang="de-DE" sz="1800" dirty="0">
                <a:effectLst/>
                <a:latin typeface="NexusSansPro" panose="020B0504030101020102" pitchFamily="34" charset="77"/>
                <a:ea typeface="Calibri" panose="020F0502020204030204" pitchFamily="34" charset="0"/>
                <a:cs typeface="Times New Roman" panose="02020603050405020304" pitchFamily="18" charset="0"/>
              </a:rPr>
              <a:t>Klassisch wird die Inferenz entlang des Norm-Anwendung-Paradigmas verstanden. Eine begriffliche, d.i. allgemeine Norm wird von der Urteilskraft auf ein Einzelnes appliziert. Urteilskraft verfährt dem Norm-Anwendungs-Paradigma dabei bloß bestimmend, nicht reflexiv. Hegel kritisiert am Norm-Anwendung-Paradigma, dass Begriff und Wirklichkeit als externe Funktionen gedacht sind. Logik und Empirie blieben getrennt. Hegel entwickelt ein Verständnis von inferentieller Normativität, das kritische Selbstreflexion integriert und so langfristig zu einer Veränderung der Sache beiträgt. </a:t>
            </a:r>
          </a:p>
          <a:p>
            <a:pPr marL="0" marR="0" lvl="0" indent="0" algn="l" defTabSz="1507663" rtl="0" eaLnBrk="1" fontAlgn="auto" latinLnBrk="0" hangingPunct="1">
              <a:lnSpc>
                <a:spcPct val="100000"/>
              </a:lnSpc>
              <a:spcBef>
                <a:spcPts val="0"/>
              </a:spcBef>
              <a:spcAft>
                <a:spcPts val="0"/>
              </a:spcAft>
              <a:buClrTx/>
              <a:buSzTx/>
              <a:buFontTx/>
              <a:buNone/>
              <a:tabLst/>
              <a:defRPr/>
            </a:pPr>
            <a:endParaRPr lang="de-DE" sz="1800" b="1" dirty="0">
              <a:effectLst/>
              <a:latin typeface="NexusSansPro" panose="020B0504030101020102" pitchFamily="34" charset="77"/>
              <a:ea typeface="Calibri" panose="020F0502020204030204" pitchFamily="34" charset="0"/>
              <a:cs typeface="Times New Roman" panose="02020603050405020304" pitchFamily="18" charset="0"/>
            </a:endParaRPr>
          </a:p>
          <a:p>
            <a:pPr marL="0" marR="0" lvl="0" indent="0" algn="l" defTabSz="1507663" rtl="0" eaLnBrk="1" fontAlgn="auto" latinLnBrk="0" hangingPunct="1">
              <a:lnSpc>
                <a:spcPct val="100000"/>
              </a:lnSpc>
              <a:spcBef>
                <a:spcPts val="0"/>
              </a:spcBef>
              <a:spcAft>
                <a:spcPts val="0"/>
              </a:spcAft>
              <a:buClrTx/>
              <a:buSzTx/>
              <a:buFontTx/>
              <a:buNone/>
              <a:tabLst/>
              <a:defRPr/>
            </a:pPr>
            <a:r>
              <a:rPr lang="de-DE" sz="1800" dirty="0">
                <a:effectLst/>
                <a:latin typeface="NexusSansPro" panose="020B0504030101020102" pitchFamily="34" charset="77"/>
                <a:cs typeface="Times New Roman" panose="02020603050405020304" pitchFamily="18" charset="0"/>
              </a:rPr>
              <a:t>KLICK </a:t>
            </a:r>
          </a:p>
          <a:p>
            <a:pPr marL="0" marR="0" lvl="0" indent="0" algn="l" defTabSz="1507663" rtl="0" eaLnBrk="1" fontAlgn="auto" latinLnBrk="0" hangingPunct="1">
              <a:lnSpc>
                <a:spcPct val="100000"/>
              </a:lnSpc>
              <a:spcBef>
                <a:spcPts val="0"/>
              </a:spcBef>
              <a:spcAft>
                <a:spcPts val="0"/>
              </a:spcAft>
              <a:buClrTx/>
              <a:buSzTx/>
              <a:buFontTx/>
              <a:buNone/>
              <a:tabLst/>
              <a:defRPr/>
            </a:pPr>
            <a:endParaRPr lang="de-DE" sz="1800" b="1" dirty="0">
              <a:effectLst/>
              <a:latin typeface="NexusSansPro" panose="020B0504030101020102" pitchFamily="34" charset="77"/>
              <a:ea typeface="Calibri" panose="020F0502020204030204" pitchFamily="34" charset="0"/>
              <a:cs typeface="Times New Roman" panose="02020603050405020304" pitchFamily="18" charset="0"/>
            </a:endParaRPr>
          </a:p>
          <a:p>
            <a:pPr marL="0" marR="0" lvl="0" indent="0" algn="l" defTabSz="1507663" rtl="0" eaLnBrk="1" fontAlgn="auto" latinLnBrk="0" hangingPunct="1">
              <a:lnSpc>
                <a:spcPct val="100000"/>
              </a:lnSpc>
              <a:spcBef>
                <a:spcPts val="0"/>
              </a:spcBef>
              <a:spcAft>
                <a:spcPts val="0"/>
              </a:spcAft>
              <a:buClrTx/>
              <a:buSzTx/>
              <a:buFontTx/>
              <a:buNone/>
              <a:tabLst/>
              <a:defRPr/>
            </a:pPr>
            <a:r>
              <a:rPr lang="de-DE" sz="1800" b="1" dirty="0">
                <a:effectLst/>
                <a:latin typeface="NexusSansPro" panose="020B0504030101020102" pitchFamily="34" charset="77"/>
                <a:ea typeface="Calibri" panose="020F0502020204030204" pitchFamily="34" charset="0"/>
                <a:cs typeface="Times New Roman" panose="02020603050405020304" pitchFamily="18" charset="0"/>
              </a:rPr>
              <a:t>Normative Akte der Regelanwendung, das heißt Akte der Urteilskraft, sind immer reflexiv, nie bloße bestimmend.</a:t>
            </a:r>
            <a:r>
              <a:rPr lang="de-DE" sz="1800" dirty="0">
                <a:effectLst/>
                <a:latin typeface="NexusSansPro" panose="020B0504030101020102" pitchFamily="34" charset="77"/>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r>
              <a:rPr lang="de-DE" dirty="0"/>
              <a:t>Diese Prämisse begründet Hegel in enger wie kritischer Auseinandersetzung mit Kants Theorie der Urteilskraft, in der Lehre des Wesens.</a:t>
            </a:r>
          </a:p>
          <a:p>
            <a:endParaRPr lang="de-DE" dirty="0"/>
          </a:p>
          <a:p>
            <a:r>
              <a:rPr lang="de-DE" dirty="0"/>
              <a:t>Klick</a:t>
            </a:r>
          </a:p>
          <a:p>
            <a:r>
              <a:rPr lang="de-DE" dirty="0"/>
              <a:t>Begriff des Begriffs, ≠ Menge von Elementen, sondern Normen ihrer Applikation. </a:t>
            </a:r>
          </a:p>
          <a:p>
            <a:r>
              <a:rPr lang="de-DE" dirty="0"/>
              <a:t>Hegels Logik verfährt syllogistisch, nicht </a:t>
            </a:r>
            <a:r>
              <a:rPr lang="de-DE" dirty="0" err="1"/>
              <a:t>algorythmisch</a:t>
            </a:r>
            <a:r>
              <a:rPr lang="de-DE" dirty="0"/>
              <a:t>. </a:t>
            </a:r>
          </a:p>
          <a:p>
            <a:endParaRPr lang="de-DE" dirty="0"/>
          </a:p>
        </p:txBody>
      </p:sp>
      <p:sp>
        <p:nvSpPr>
          <p:cNvPr id="4" name="Foliennummernplatzhalter 3"/>
          <p:cNvSpPr>
            <a:spLocks noGrp="1"/>
          </p:cNvSpPr>
          <p:nvPr>
            <p:ph type="sldNum" sz="quarter" idx="5"/>
          </p:nvPr>
        </p:nvSpPr>
        <p:spPr/>
        <p:txBody>
          <a:bodyPr/>
          <a:lstStyle/>
          <a:p>
            <a:fld id="{429417BF-5B4A-C94C-A5D3-DC6310C684F3}" type="slidenum">
              <a:rPr lang="de-DE" smtClean="0"/>
              <a:t>6</a:t>
            </a:fld>
            <a:endParaRPr lang="de-DE"/>
          </a:p>
        </p:txBody>
      </p:sp>
    </p:spTree>
    <p:extLst>
      <p:ext uri="{BB962C8B-B14F-4D97-AF65-F5344CB8AC3E}">
        <p14:creationId xmlns:p14="http://schemas.microsoft.com/office/powerpoint/2010/main" val="2381535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1507663" rtl="0" eaLnBrk="1" fontAlgn="auto" latinLnBrk="0" hangingPunct="1">
              <a:lnSpc>
                <a:spcPct val="100000"/>
              </a:lnSpc>
              <a:spcBef>
                <a:spcPts val="0"/>
              </a:spcBef>
              <a:spcAft>
                <a:spcPts val="0"/>
              </a:spcAft>
              <a:buClrTx/>
              <a:buSzTx/>
              <a:buFontTx/>
              <a:buNone/>
              <a:tabLst/>
              <a:defRPr/>
            </a:pPr>
            <a:r>
              <a:rPr lang="de-DE" sz="1800" dirty="0">
                <a:effectLst/>
                <a:latin typeface="NexusSansPro" panose="020B0504030101020102" pitchFamily="34" charset="77"/>
                <a:ea typeface="Calibri" panose="020F0502020204030204" pitchFamily="34" charset="0"/>
                <a:cs typeface="Times New Roman" panose="02020603050405020304" pitchFamily="18" charset="0"/>
              </a:rPr>
              <a:t>Normative Begriffstheorie impliziert, dass die Anwendung einer Norm eine Reflexion dieser Norm beinhaltet. Inferentielle Normativität ist ein Zugleich von Stabilität und Transformation angewiesen. Einer Regel zu folgen, setzt Distanzierung voraus. Das Moment der Distanz findet Hegel in der Struktur des Urteils. </a:t>
            </a:r>
          </a:p>
          <a:p>
            <a:pPr marL="0" marR="0" lvl="0" indent="0" algn="l" defTabSz="1507663" rtl="0" eaLnBrk="1" fontAlgn="auto" latinLnBrk="0" hangingPunct="1">
              <a:lnSpc>
                <a:spcPct val="100000"/>
              </a:lnSpc>
              <a:spcBef>
                <a:spcPts val="0"/>
              </a:spcBef>
              <a:spcAft>
                <a:spcPts val="0"/>
              </a:spcAft>
              <a:buClrTx/>
              <a:buSzTx/>
              <a:buFontTx/>
              <a:buNone/>
              <a:tabLst/>
              <a:defRPr/>
            </a:pPr>
            <a:endParaRPr lang="de-DE" sz="1800" b="1" dirty="0">
              <a:effectLst/>
              <a:latin typeface="NexusSansPro" panose="020B0504030101020102" pitchFamily="34" charset="77"/>
              <a:ea typeface="Calibri" panose="020F0502020204030204" pitchFamily="34" charset="0"/>
              <a:cs typeface="Times New Roman" panose="02020603050405020304" pitchFamily="18" charset="0"/>
            </a:endParaRPr>
          </a:p>
          <a:p>
            <a:pPr marL="0" marR="0" lvl="0" indent="0" algn="l" defTabSz="1507663" rtl="0" eaLnBrk="1" fontAlgn="auto" latinLnBrk="0" hangingPunct="1">
              <a:lnSpc>
                <a:spcPct val="100000"/>
              </a:lnSpc>
              <a:spcBef>
                <a:spcPts val="0"/>
              </a:spcBef>
              <a:spcAft>
                <a:spcPts val="0"/>
              </a:spcAft>
              <a:buClrTx/>
              <a:buSzTx/>
              <a:buFontTx/>
              <a:buNone/>
              <a:tabLst/>
              <a:defRPr/>
            </a:pPr>
            <a:r>
              <a:rPr lang="de-DE" sz="1800" b="1" dirty="0">
                <a:effectLst/>
                <a:latin typeface="NexusSansPro" panose="020B0504030101020102" pitchFamily="34" charset="77"/>
                <a:ea typeface="Calibri" panose="020F0502020204030204" pitchFamily="34" charset="0"/>
                <a:cs typeface="Times New Roman" panose="02020603050405020304" pitchFamily="18" charset="0"/>
              </a:rPr>
              <a:t>KLICK </a:t>
            </a:r>
          </a:p>
          <a:p>
            <a:pPr marL="0" marR="0" lvl="0" indent="0" algn="l" defTabSz="1507663" rtl="0" eaLnBrk="1" fontAlgn="auto" latinLnBrk="0" hangingPunct="1">
              <a:lnSpc>
                <a:spcPct val="100000"/>
              </a:lnSpc>
              <a:spcBef>
                <a:spcPts val="0"/>
              </a:spcBef>
              <a:spcAft>
                <a:spcPts val="0"/>
              </a:spcAft>
              <a:buClrTx/>
              <a:buSzTx/>
              <a:buFontTx/>
              <a:buNone/>
              <a:tabLst/>
              <a:defRPr/>
            </a:pPr>
            <a:r>
              <a:rPr lang="de-DE" sz="1800" b="1" dirty="0">
                <a:effectLst/>
                <a:latin typeface="NexusSansPro" panose="020B0504030101020102" pitchFamily="34" charset="77"/>
                <a:ea typeface="Calibri" panose="020F0502020204030204" pitchFamily="34" charset="0"/>
                <a:cs typeface="Times New Roman" panose="02020603050405020304" pitchFamily="18" charset="0"/>
              </a:rPr>
              <a:t>Urteilskraft realisiert damit ein Moment von immanenter Kritik.</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r>
              <a:rPr lang="de-DE" dirty="0"/>
              <a:t>Denken ist abstrakt, wenn seine Normen nicht reflektier gebraucht, sondern gewissermaßen algorithmisch </a:t>
            </a:r>
            <a:r>
              <a:rPr lang="de-DE" dirty="0" err="1"/>
              <a:t>instantiiert</a:t>
            </a:r>
            <a:r>
              <a:rPr lang="de-DE" dirty="0"/>
              <a:t> werden. Konkretes Denken ist situativ und kontextsensitiv, denn es distanziert sich von der Norm im Akt ihrer Applikation.  </a:t>
            </a:r>
          </a:p>
        </p:txBody>
      </p:sp>
      <p:sp>
        <p:nvSpPr>
          <p:cNvPr id="4" name="Foliennummernplatzhalter 3"/>
          <p:cNvSpPr>
            <a:spLocks noGrp="1"/>
          </p:cNvSpPr>
          <p:nvPr>
            <p:ph type="sldNum" sz="quarter" idx="5"/>
          </p:nvPr>
        </p:nvSpPr>
        <p:spPr/>
        <p:txBody>
          <a:bodyPr/>
          <a:lstStyle/>
          <a:p>
            <a:fld id="{429417BF-5B4A-C94C-A5D3-DC6310C684F3}" type="slidenum">
              <a:rPr lang="de-DE" smtClean="0"/>
              <a:t>7</a:t>
            </a:fld>
            <a:endParaRPr lang="de-DE"/>
          </a:p>
        </p:txBody>
      </p:sp>
    </p:spTree>
    <p:extLst>
      <p:ext uri="{BB962C8B-B14F-4D97-AF65-F5344CB8AC3E}">
        <p14:creationId xmlns:p14="http://schemas.microsoft.com/office/powerpoint/2010/main" val="192170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Urteile sind keine Tautologien, da hier Subjekt und Prädikat identisch sind. Subjekt und Prädikat sind  im Urteil </a:t>
            </a:r>
            <a:r>
              <a:rPr lang="de-DE" dirty="0" err="1"/>
              <a:t>ebensowenig</a:t>
            </a:r>
            <a:r>
              <a:rPr lang="de-DE" dirty="0"/>
              <a:t> kategorial getrennt. in </a:t>
            </a:r>
            <a:r>
              <a:rPr lang="de-DE" dirty="0" err="1"/>
              <a:t>spekualitiver</a:t>
            </a:r>
            <a:r>
              <a:rPr lang="de-DE" dirty="0"/>
              <a:t> Terminologie: positives unendliches Urteil (Tautologie) und negatives unendliches Urteil (Kategorienfehler, Verbrechen)</a:t>
            </a:r>
          </a:p>
          <a:p>
            <a:endParaRPr lang="de-DE" dirty="0"/>
          </a:p>
          <a:p>
            <a:endParaRPr lang="de-DE" dirty="0"/>
          </a:p>
          <a:p>
            <a:endParaRPr lang="de-DE" dirty="0"/>
          </a:p>
          <a:p>
            <a:r>
              <a:rPr lang="de-DE" sz="1800" dirty="0">
                <a:effectLst/>
                <a:latin typeface="Times"/>
              </a:rPr>
              <a:t>Der Geist [ist] nicht </a:t>
            </a:r>
            <a:r>
              <a:rPr lang="de-DE" sz="1800" dirty="0" err="1">
                <a:effectLst/>
                <a:latin typeface="Times"/>
              </a:rPr>
              <a:t>roth</a:t>
            </a:r>
            <a:r>
              <a:rPr lang="de-DE" sz="1800" dirty="0">
                <a:effectLst/>
                <a:latin typeface="Times"/>
              </a:rPr>
              <a:t>, gelb </a:t>
            </a:r>
            <a:r>
              <a:rPr lang="de-DE" sz="1800" dirty="0" err="1">
                <a:effectLst/>
                <a:latin typeface="Times"/>
              </a:rPr>
              <a:t>u.s.f</a:t>
            </a:r>
            <a:r>
              <a:rPr lang="de-DE" sz="1800" dirty="0">
                <a:effectLst/>
                <a:latin typeface="Times"/>
              </a:rPr>
              <a:t>. nicht sauer,[ist] nicht </a:t>
            </a:r>
            <a:r>
              <a:rPr lang="de-DE" sz="1800" dirty="0" err="1">
                <a:effectLst/>
                <a:latin typeface="Times"/>
              </a:rPr>
              <a:t>kalisch</a:t>
            </a:r>
            <a:r>
              <a:rPr lang="de-DE" sz="1800" dirty="0">
                <a:effectLst/>
                <a:latin typeface="Times"/>
              </a:rPr>
              <a:t> </a:t>
            </a:r>
            <a:r>
              <a:rPr lang="de-DE" sz="1800" dirty="0" err="1">
                <a:effectLst/>
                <a:latin typeface="Times"/>
              </a:rPr>
              <a:t>u.s.f</a:t>
            </a:r>
            <a:r>
              <a:rPr lang="de-DE" sz="1800" dirty="0">
                <a:effectLst/>
                <a:latin typeface="Times"/>
              </a:rPr>
              <a:t>. die Rose ist kein </a:t>
            </a:r>
            <a:r>
              <a:rPr lang="de-DE" sz="1800" dirty="0" err="1">
                <a:effectLst/>
                <a:latin typeface="Times"/>
              </a:rPr>
              <a:t>Elephant</a:t>
            </a:r>
            <a:r>
              <a:rPr lang="de-DE" sz="1800" dirty="0">
                <a:effectLst/>
                <a:latin typeface="Times"/>
              </a:rPr>
              <a:t>, der Verstand ist kein Tisch und dergleichen. </a:t>
            </a:r>
          </a:p>
          <a:p>
            <a:endParaRPr lang="de-DE" sz="1800" dirty="0">
              <a:effectLst/>
              <a:latin typeface="Times"/>
            </a:endParaRPr>
          </a:p>
          <a:p>
            <a:r>
              <a:rPr lang="de-DE" sz="1800" dirty="0">
                <a:effectLst/>
                <a:latin typeface="Times"/>
              </a:rPr>
              <a:t>Diese Wortfolgen bilden keine Urteile. Urteile vermitteln Subjekt und Prädikat. Wer urteilt,  übernimmt epistemische Verantwortung für die Bestimmung der Differenz von Subjekt und </a:t>
            </a:r>
            <a:r>
              <a:rPr lang="de-DE" sz="1800" dirty="0" err="1">
                <a:effectLst/>
                <a:latin typeface="Times"/>
              </a:rPr>
              <a:t>Prädidat</a:t>
            </a:r>
            <a:r>
              <a:rPr lang="de-DE" sz="1800" dirty="0">
                <a:effectLst/>
                <a:latin typeface="Times"/>
              </a:rPr>
              <a:t>. So die Hervorbringung von Differenz Teil der Syntheseleistung im Erkenntnissubjekt. Urteile sind anspruchsvolle Tätigkeiten. </a:t>
            </a:r>
          </a:p>
          <a:p>
            <a:endParaRPr lang="de-DE" sz="1800" dirty="0">
              <a:effectLst/>
              <a:latin typeface="Times"/>
            </a:endParaRPr>
          </a:p>
          <a:p>
            <a:r>
              <a:rPr lang="de-DE" sz="1800" dirty="0">
                <a:effectLst/>
                <a:latin typeface="Times"/>
              </a:rPr>
              <a:t>Das sind Tautologien auch keine logische Wahrheit. Zur Frage logischer Gültigkeit  gleich mehr. </a:t>
            </a:r>
            <a:endParaRPr lang="de-DE" dirty="0"/>
          </a:p>
          <a:p>
            <a:endParaRPr lang="de-DE" dirty="0"/>
          </a:p>
        </p:txBody>
      </p:sp>
      <p:sp>
        <p:nvSpPr>
          <p:cNvPr id="4" name="Foliennummernplatzhalter 3"/>
          <p:cNvSpPr>
            <a:spLocks noGrp="1"/>
          </p:cNvSpPr>
          <p:nvPr>
            <p:ph type="sldNum" sz="quarter" idx="5"/>
          </p:nvPr>
        </p:nvSpPr>
        <p:spPr/>
        <p:txBody>
          <a:bodyPr/>
          <a:lstStyle/>
          <a:p>
            <a:fld id="{429417BF-5B4A-C94C-A5D3-DC6310C684F3}" type="slidenum">
              <a:rPr lang="de-DE" smtClean="0"/>
              <a:t>8</a:t>
            </a:fld>
            <a:endParaRPr lang="de-DE"/>
          </a:p>
        </p:txBody>
      </p:sp>
    </p:spTree>
    <p:extLst>
      <p:ext uri="{BB962C8B-B14F-4D97-AF65-F5344CB8AC3E}">
        <p14:creationId xmlns:p14="http://schemas.microsoft.com/office/powerpoint/2010/main" val="4111418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1507663" rtl="0" eaLnBrk="1" fontAlgn="auto" latinLnBrk="0" hangingPunct="1">
              <a:lnSpc>
                <a:spcPct val="100000"/>
              </a:lnSpc>
              <a:spcBef>
                <a:spcPts val="0"/>
              </a:spcBef>
              <a:spcAft>
                <a:spcPts val="0"/>
              </a:spcAft>
              <a:buClrTx/>
              <a:buSzTx/>
              <a:buFontTx/>
              <a:buNone/>
              <a:tabLst/>
              <a:defRPr/>
            </a:pPr>
            <a:r>
              <a:rPr lang="de-DE" sz="1800" dirty="0">
                <a:effectLst/>
                <a:latin typeface="NexusSansPro" panose="020B0504030101020102" pitchFamily="34" charset="77"/>
                <a:ea typeface="Calibri" panose="020F0502020204030204" pitchFamily="34" charset="0"/>
                <a:cs typeface="Times New Roman" panose="02020603050405020304" pitchFamily="18" charset="0"/>
              </a:rPr>
              <a:t>Bevor ich zu Frage logischer Wahrheit zurückkomme, ein kurzes Wort zum  Paradigma inferentieller Praxis. Auf Basis dieser Prämissen weicht Hegel von Lehrmeinung deutlich darin ab, dass die Deduktion nicht das Paradigma der Inferenz darstellt.</a:t>
            </a:r>
          </a:p>
          <a:p>
            <a:pPr marL="0" marR="0" lvl="0" indent="0" algn="l" defTabSz="1507663" rtl="0" eaLnBrk="1" fontAlgn="auto" latinLnBrk="0" hangingPunct="1">
              <a:lnSpc>
                <a:spcPct val="100000"/>
              </a:lnSpc>
              <a:spcBef>
                <a:spcPts val="0"/>
              </a:spcBef>
              <a:spcAft>
                <a:spcPts val="0"/>
              </a:spcAft>
              <a:buClrTx/>
              <a:buSzTx/>
              <a:buFontTx/>
              <a:buNone/>
              <a:tabLst/>
              <a:defRPr/>
            </a:pPr>
            <a:endParaRPr lang="de-DE" sz="1800" b="1" dirty="0">
              <a:effectLst/>
              <a:latin typeface="NexusSansPro" panose="020B0504030101020102" pitchFamily="34" charset="77"/>
              <a:ea typeface="Calibri" panose="020F0502020204030204" pitchFamily="34" charset="0"/>
              <a:cs typeface="Times New Roman" panose="02020603050405020304" pitchFamily="18" charset="0"/>
            </a:endParaRPr>
          </a:p>
          <a:p>
            <a:pPr marL="0" marR="0" lvl="0" indent="0" algn="l" defTabSz="1507663" rtl="0" eaLnBrk="1" fontAlgn="auto" latinLnBrk="0" hangingPunct="1">
              <a:lnSpc>
                <a:spcPct val="100000"/>
              </a:lnSpc>
              <a:spcBef>
                <a:spcPts val="0"/>
              </a:spcBef>
              <a:spcAft>
                <a:spcPts val="0"/>
              </a:spcAft>
              <a:buClrTx/>
              <a:buSzTx/>
              <a:buFontTx/>
              <a:buNone/>
              <a:tabLst/>
              <a:defRPr/>
            </a:pPr>
            <a:r>
              <a:rPr lang="de-DE" sz="1800" b="1" dirty="0">
                <a:effectLst/>
                <a:latin typeface="NexusSansPro" panose="020B0504030101020102" pitchFamily="34" charset="77"/>
                <a:ea typeface="Calibri" panose="020F0502020204030204" pitchFamily="34" charset="0"/>
                <a:cs typeface="Times New Roman" panose="02020603050405020304" pitchFamily="18" charset="0"/>
              </a:rPr>
              <a:t>KLICK </a:t>
            </a:r>
          </a:p>
          <a:p>
            <a:pPr marL="0" marR="0" lvl="0" indent="0" algn="l" defTabSz="1507663" rtl="0" eaLnBrk="1" fontAlgn="auto" latinLnBrk="0" hangingPunct="1">
              <a:lnSpc>
                <a:spcPct val="100000"/>
              </a:lnSpc>
              <a:spcBef>
                <a:spcPts val="0"/>
              </a:spcBef>
              <a:spcAft>
                <a:spcPts val="0"/>
              </a:spcAft>
              <a:buClrTx/>
              <a:buSzTx/>
              <a:buFontTx/>
              <a:buNone/>
              <a:tabLst/>
              <a:defRPr/>
            </a:pPr>
            <a:endParaRPr lang="de-DE" sz="1800" b="1" dirty="0">
              <a:effectLst/>
              <a:latin typeface="NexusSansPro" panose="020B0504030101020102" pitchFamily="34" charset="77"/>
              <a:ea typeface="Calibri" panose="020F0502020204030204" pitchFamily="34" charset="0"/>
              <a:cs typeface="Times New Roman" panose="02020603050405020304" pitchFamily="18" charset="0"/>
            </a:endParaRPr>
          </a:p>
          <a:p>
            <a:pPr marL="0" marR="0" lvl="0" indent="0" algn="l" defTabSz="1507663" rtl="0" eaLnBrk="1" fontAlgn="auto" latinLnBrk="0" hangingPunct="1">
              <a:lnSpc>
                <a:spcPct val="100000"/>
              </a:lnSpc>
              <a:spcBef>
                <a:spcPts val="0"/>
              </a:spcBef>
              <a:spcAft>
                <a:spcPts val="0"/>
              </a:spcAft>
              <a:buClrTx/>
              <a:buSzTx/>
              <a:buFontTx/>
              <a:buNone/>
              <a:tabLst/>
              <a:defRPr/>
            </a:pPr>
            <a:endParaRPr lang="de-DE" sz="1800" b="1" dirty="0">
              <a:effectLst/>
              <a:latin typeface="NexusSansPro" panose="020B0504030101020102" pitchFamily="34" charset="77"/>
              <a:ea typeface="Calibri" panose="020F0502020204030204" pitchFamily="34" charset="0"/>
              <a:cs typeface="Times New Roman" panose="02020603050405020304" pitchFamily="18" charset="0"/>
            </a:endParaRPr>
          </a:p>
          <a:p>
            <a:pPr marL="0" marR="0" lvl="0" indent="0" algn="l" defTabSz="1507663" rtl="0" eaLnBrk="1" fontAlgn="auto" latinLnBrk="0" hangingPunct="1">
              <a:lnSpc>
                <a:spcPct val="100000"/>
              </a:lnSpc>
              <a:spcBef>
                <a:spcPts val="0"/>
              </a:spcBef>
              <a:spcAft>
                <a:spcPts val="0"/>
              </a:spcAft>
              <a:buClrTx/>
              <a:buSzTx/>
              <a:buFontTx/>
              <a:buNone/>
              <a:tabLst/>
              <a:defRPr/>
            </a:pPr>
            <a:r>
              <a:rPr lang="de-DE" sz="1800" b="1" dirty="0">
                <a:effectLst/>
                <a:latin typeface="NexusSansPro" panose="020B0504030101020102" pitchFamily="34" charset="77"/>
                <a:ea typeface="Calibri" panose="020F0502020204030204" pitchFamily="34" charset="0"/>
                <a:cs typeface="Times New Roman" panose="02020603050405020304" pitchFamily="18" charset="0"/>
              </a:rPr>
              <a:t>Inferentielle Normativität funktioniert über analoge wie induktive Beweisführung und erschließt so kategorische, hypothetische und disjunktive Zusammenhänge.</a:t>
            </a:r>
            <a:r>
              <a:rPr lang="de-DE" sz="1800" dirty="0">
                <a:effectLst/>
                <a:latin typeface="NexusSansPro" panose="020B0504030101020102" pitchFamily="34" charset="77"/>
                <a:ea typeface="Calibri" panose="020F0502020204030204" pitchFamily="34" charset="0"/>
                <a:cs typeface="Times New Roman" panose="02020603050405020304" pitchFamily="18" charset="0"/>
              </a:rPr>
              <a:t> Sie erschließt Zusammenhänge zwischen sinnlich disparaten Subjekten der Prädikation. Logik ist Organon, nicht Kanon.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1507663" rtl="0" eaLnBrk="1" fontAlgn="auto" latinLnBrk="0" hangingPunct="1">
              <a:lnSpc>
                <a:spcPct val="100000"/>
              </a:lnSpc>
              <a:spcBef>
                <a:spcPts val="0"/>
              </a:spcBef>
              <a:spcAft>
                <a:spcPts val="0"/>
              </a:spcAft>
              <a:buClrTx/>
              <a:buSzTx/>
              <a:buFontTx/>
              <a:buNone/>
              <a:tabLst/>
              <a:defRPr/>
            </a:pPr>
            <a:r>
              <a:rPr lang="de-DE" sz="1800" dirty="0">
                <a:effectLst/>
                <a:latin typeface="NexusSansPro" panose="020B0504030101020102" pitchFamily="34" charset="77"/>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a:p>
            <a:r>
              <a:rPr lang="de-DE" dirty="0"/>
              <a:t>ich freue  mich sehr auf den heutigen Abendvortrag: </a:t>
            </a:r>
          </a:p>
          <a:p>
            <a:pPr marL="0" marR="0" lvl="0" indent="0" algn="l" defTabSz="1507663" rtl="0" eaLnBrk="1" fontAlgn="auto" latinLnBrk="0" hangingPunct="1">
              <a:lnSpc>
                <a:spcPct val="100000"/>
              </a:lnSpc>
              <a:spcBef>
                <a:spcPts val="0"/>
              </a:spcBef>
              <a:spcAft>
                <a:spcPts val="0"/>
              </a:spcAft>
              <a:buClrTx/>
              <a:buSzTx/>
              <a:buFontTx/>
              <a:buNone/>
              <a:tabLst/>
              <a:defRPr/>
            </a:pPr>
            <a:r>
              <a:rPr lang="de-DE" sz="1800" b="1" dirty="0">
                <a:effectLst/>
                <a:latin typeface="Garamond" panose="02020404030301010803" pitchFamily="18" charset="0"/>
              </a:rPr>
              <a:t>Exkurs zu Eckart Förster 25 Jahre der </a:t>
            </a:r>
            <a:r>
              <a:rPr lang="de-DE" sz="1800" b="1" dirty="0" err="1">
                <a:effectLst/>
                <a:latin typeface="Garamond" panose="02020404030301010803" pitchFamily="18" charset="0"/>
              </a:rPr>
              <a:t>Philosphie</a:t>
            </a:r>
            <a:r>
              <a:rPr lang="de-DE" sz="1800" b="1" dirty="0">
                <a:effectLst/>
                <a:latin typeface="Garamond" panose="02020404030301010803" pitchFamily="18" charset="0"/>
              </a:rPr>
              <a:t>. </a:t>
            </a:r>
            <a:r>
              <a:rPr lang="de-DE" sz="1800" b="1" dirty="0" err="1">
                <a:effectLst/>
                <a:latin typeface="Garamond" panose="02020404030301010803" pitchFamily="18" charset="0"/>
              </a:rPr>
              <a:t>Sciencia</a:t>
            </a:r>
            <a:r>
              <a:rPr lang="de-DE" sz="1800" b="1" dirty="0">
                <a:effectLst/>
                <a:latin typeface="Garamond" panose="02020404030301010803" pitchFamily="18" charset="0"/>
              </a:rPr>
              <a:t> </a:t>
            </a:r>
            <a:r>
              <a:rPr lang="de-DE" sz="1800" b="1" dirty="0" err="1">
                <a:effectLst/>
                <a:latin typeface="Garamond" panose="02020404030301010803" pitchFamily="18" charset="0"/>
              </a:rPr>
              <a:t>intuitiva</a:t>
            </a:r>
            <a:r>
              <a:rPr lang="de-DE" sz="1800" b="1" dirty="0">
                <a:effectLst/>
                <a:latin typeface="Garamond" panose="02020404030301010803" pitchFamily="18" charset="0"/>
              </a:rPr>
              <a:t> von Kant, zu Ficht und Hegel. </a:t>
            </a:r>
            <a:r>
              <a:rPr lang="de-DE" sz="1800" dirty="0">
                <a:effectLst/>
                <a:latin typeface="CormorantGaramond"/>
              </a:rPr>
              <a:t>Förster beschreibt die 25jährige Entwicklung von Kant zum mittleren Hegel als Weg der kantischen </a:t>
            </a:r>
            <a:r>
              <a:rPr lang="de-DE" sz="1800" i="1" dirty="0" err="1">
                <a:effectLst/>
                <a:latin typeface="CormorantGaramond"/>
              </a:rPr>
              <a:t>scientia</a:t>
            </a:r>
            <a:r>
              <a:rPr lang="de-DE" sz="1800" i="1" dirty="0">
                <a:effectLst/>
                <a:latin typeface="CormorantGaramond"/>
              </a:rPr>
              <a:t> </a:t>
            </a:r>
            <a:r>
              <a:rPr lang="de-DE" sz="1800" i="1" dirty="0" err="1">
                <a:effectLst/>
                <a:latin typeface="CormorantGaramond"/>
              </a:rPr>
              <a:t>discursiva</a:t>
            </a:r>
            <a:r>
              <a:rPr lang="de-DE" sz="1800" i="1" dirty="0">
                <a:effectLst/>
                <a:latin typeface="CormorantGaramond"/>
              </a:rPr>
              <a:t> </a:t>
            </a:r>
            <a:r>
              <a:rPr lang="de-DE" sz="1800" dirty="0">
                <a:effectLst/>
                <a:latin typeface="CormorantGaramond"/>
              </a:rPr>
              <a:t>zu einer von Spinoza und Goethes Morphologie inspirierten </a:t>
            </a:r>
            <a:r>
              <a:rPr lang="de-DE" sz="1800" i="1" dirty="0" err="1">
                <a:effectLst/>
                <a:latin typeface="CormorantGaramond"/>
              </a:rPr>
              <a:t>scientia</a:t>
            </a:r>
            <a:r>
              <a:rPr lang="de-DE" sz="1800" i="1" dirty="0">
                <a:effectLst/>
                <a:latin typeface="CormorantGaramond"/>
              </a:rPr>
              <a:t> </a:t>
            </a:r>
            <a:r>
              <a:rPr lang="de-DE" sz="1800" i="1" dirty="0" err="1">
                <a:effectLst/>
                <a:latin typeface="CormorantGaramond"/>
              </a:rPr>
              <a:t>intuitiva</a:t>
            </a:r>
            <a:r>
              <a:rPr lang="de-DE" sz="1800" dirty="0">
                <a:effectLst/>
                <a:latin typeface="CormorantGaramond"/>
              </a:rPr>
              <a:t>. Ich stimme zwar mit Förster darüber ein, dass Hegel einen Standpunkt entwickelt, der eine wissenschaftlich stabile Position intellektueller Anschauung begründet. Leider unterlässt es Förster aber, die Frage nach Diskursivität und </a:t>
            </a:r>
            <a:r>
              <a:rPr lang="de-DE" sz="1800" dirty="0" err="1">
                <a:effectLst/>
                <a:latin typeface="CormorantGaramond"/>
              </a:rPr>
              <a:t>Intuitivität</a:t>
            </a:r>
            <a:r>
              <a:rPr lang="de-DE" sz="1800" dirty="0">
                <a:effectLst/>
                <a:latin typeface="CormorantGaramond"/>
              </a:rPr>
              <a:t> mit Blick auf den reifen Hegel zu stellen. Försters These, dass Hegels System nicht der „Zukunft grundsätzlich offen“ sei, wäre aber spätestens in Anbetracht der </a:t>
            </a:r>
            <a:r>
              <a:rPr lang="de-DE" sz="1800" i="1" dirty="0" err="1">
                <a:effectLst/>
                <a:latin typeface="CormorantGaramond"/>
              </a:rPr>
              <a:t>WdL</a:t>
            </a:r>
            <a:r>
              <a:rPr lang="de-DE" sz="1800" i="1" dirty="0">
                <a:effectLst/>
                <a:latin typeface="CormorantGaramond"/>
              </a:rPr>
              <a:t> </a:t>
            </a:r>
            <a:r>
              <a:rPr lang="de-DE" sz="1800" dirty="0">
                <a:effectLst/>
                <a:latin typeface="CormorantGaramond"/>
              </a:rPr>
              <a:t>zu revidieren. Dann hätte das Buch nur die „35 Jahre der Philosophie“ heißen müssen. Förster, </a:t>
            </a:r>
            <a:r>
              <a:rPr lang="de-DE" sz="1800" i="1" dirty="0">
                <a:effectLst/>
                <a:latin typeface="CormorantGaramond"/>
              </a:rPr>
              <a:t>Die 25 Jahre der Philosophie</a:t>
            </a:r>
            <a:r>
              <a:rPr lang="de-DE" sz="1800" dirty="0">
                <a:effectLst/>
                <a:latin typeface="CormorantGaramond"/>
              </a:rPr>
              <a:t>, S. 365. </a:t>
            </a:r>
            <a:endParaRPr lang="de-DE" dirty="0"/>
          </a:p>
          <a:p>
            <a:pPr marL="0" marR="0" lvl="0" indent="0" algn="l" defTabSz="1507663"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5"/>
          </p:nvPr>
        </p:nvSpPr>
        <p:spPr/>
        <p:txBody>
          <a:bodyPr/>
          <a:lstStyle/>
          <a:p>
            <a:fld id="{429417BF-5B4A-C94C-A5D3-DC6310C684F3}" type="slidenum">
              <a:rPr lang="de-DE" smtClean="0"/>
              <a:t>9</a:t>
            </a:fld>
            <a:endParaRPr lang="de-DE"/>
          </a:p>
        </p:txBody>
      </p:sp>
    </p:spTree>
    <p:extLst>
      <p:ext uri="{BB962C8B-B14F-4D97-AF65-F5344CB8AC3E}">
        <p14:creationId xmlns:p14="http://schemas.microsoft.com/office/powerpoint/2010/main" val="3635400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Ref idx="1001">
        <a:schemeClr val="bg1"/>
      </p:bgRef>
    </p:bg>
    <p:spTree>
      <p:nvGrpSpPr>
        <p:cNvPr id="1" name=""/>
        <p:cNvGrpSpPr/>
        <p:nvPr/>
      </p:nvGrpSpPr>
      <p:grpSpPr>
        <a:xfrm>
          <a:off x="0" y="0"/>
          <a:ext cx="0" cy="0"/>
          <a:chOff x="0" y="0"/>
          <a:chExt cx="0" cy="0"/>
        </a:xfrm>
      </p:grpSpPr>
      <p:sp>
        <p:nvSpPr>
          <p:cNvPr id="10" name="Textfeld 9"/>
          <p:cNvSpPr txBox="1"/>
          <p:nvPr userDrawn="1"/>
        </p:nvSpPr>
        <p:spPr>
          <a:xfrm>
            <a:off x="3895344" y="10863072"/>
            <a:ext cx="184731" cy="549061"/>
          </a:xfrm>
          <a:prstGeom prst="rect">
            <a:avLst/>
          </a:prstGeom>
          <a:noFill/>
        </p:spPr>
        <p:txBody>
          <a:bodyPr wrap="none" rtlCol="0">
            <a:spAutoFit/>
          </a:bodyPr>
          <a:lstStyle/>
          <a:p>
            <a:endParaRPr lang="de-DE" dirty="0"/>
          </a:p>
        </p:txBody>
      </p:sp>
      <p:sp>
        <p:nvSpPr>
          <p:cNvPr id="4" name="Rechteck 3">
            <a:extLst>
              <a:ext uri="{FF2B5EF4-FFF2-40B4-BE49-F238E27FC236}">
                <a16:creationId xmlns:a16="http://schemas.microsoft.com/office/drawing/2014/main" id="{E9AB7300-F296-4245-B305-9EBC38C814F5}"/>
              </a:ext>
            </a:extLst>
          </p:cNvPr>
          <p:cNvSpPr/>
          <p:nvPr userDrawn="1"/>
        </p:nvSpPr>
        <p:spPr>
          <a:xfrm>
            <a:off x="1617929" y="-10444"/>
            <a:ext cx="536433" cy="11334332"/>
          </a:xfrm>
          <a:prstGeom prst="rect">
            <a:avLst/>
          </a:prstGeom>
          <a:gradFill flip="none" rotWithShape="1">
            <a:gsLst>
              <a:gs pos="0">
                <a:srgbClr val="774282">
                  <a:lumMod val="73000"/>
                  <a:lumOff val="27000"/>
                </a:srgbClr>
              </a:gs>
              <a:gs pos="37000">
                <a:srgbClr val="774282">
                  <a:lumMod val="98000"/>
                  <a:lumOff val="2000"/>
                </a:srgbClr>
              </a:gs>
              <a:gs pos="100000">
                <a:srgbClr val="77428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319221D7-0D35-334E-91CE-14967DFBD26D}"/>
              </a:ext>
            </a:extLst>
          </p:cNvPr>
          <p:cNvSpPr/>
          <p:nvPr userDrawn="1"/>
        </p:nvSpPr>
        <p:spPr>
          <a:xfrm>
            <a:off x="1153897" y="0"/>
            <a:ext cx="184731" cy="11307763"/>
          </a:xfrm>
          <a:prstGeom prst="rect">
            <a:avLst/>
          </a:prstGeom>
          <a:solidFill>
            <a:srgbClr val="ABD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B65D3EA4-714C-DD4E-8A02-495FB65EC3D8}"/>
              </a:ext>
            </a:extLst>
          </p:cNvPr>
          <p:cNvSpPr/>
          <p:nvPr userDrawn="1"/>
        </p:nvSpPr>
        <p:spPr>
          <a:xfrm>
            <a:off x="-29864" y="-10443"/>
            <a:ext cx="1194272" cy="11334331"/>
          </a:xfrm>
          <a:prstGeom prst="rect">
            <a:avLst/>
          </a:prstGeom>
          <a:gradFill flip="none" rotWithShape="1">
            <a:gsLst>
              <a:gs pos="0">
                <a:srgbClr val="923F6D">
                  <a:shade val="30000"/>
                  <a:satMod val="115000"/>
                </a:srgbClr>
              </a:gs>
              <a:gs pos="50000">
                <a:srgbClr val="923F6D">
                  <a:shade val="67500"/>
                  <a:satMod val="115000"/>
                </a:srgbClr>
              </a:gs>
              <a:gs pos="100000">
                <a:srgbClr val="923F6D">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FEE73AA5-443E-4C41-A526-81848CF29149}"/>
              </a:ext>
            </a:extLst>
          </p:cNvPr>
          <p:cNvSpPr/>
          <p:nvPr userDrawn="1"/>
        </p:nvSpPr>
        <p:spPr>
          <a:xfrm>
            <a:off x="1338628" y="0"/>
            <a:ext cx="310115" cy="11307763"/>
          </a:xfrm>
          <a:prstGeom prst="rect">
            <a:avLst/>
          </a:prstGeom>
          <a:solidFill>
            <a:srgbClr val="2B3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5F5437E0-3034-8F4F-998D-CD461F285687}"/>
              </a:ext>
            </a:extLst>
          </p:cNvPr>
          <p:cNvPicPr>
            <a:picLocks noChangeAspect="1"/>
          </p:cNvPicPr>
          <p:nvPr userDrawn="1"/>
        </p:nvPicPr>
        <p:blipFill>
          <a:blip r:embed="rId2"/>
          <a:stretch>
            <a:fillRect/>
          </a:stretch>
        </p:blipFill>
        <p:spPr>
          <a:xfrm>
            <a:off x="5658768" y="2989585"/>
            <a:ext cx="10918629" cy="4752528"/>
          </a:xfrm>
          <a:prstGeom prst="rect">
            <a:avLst/>
          </a:prstGeom>
        </p:spPr>
      </p:pic>
      <p:sp>
        <p:nvSpPr>
          <p:cNvPr id="12" name="Textfeld 11">
            <a:extLst>
              <a:ext uri="{FF2B5EF4-FFF2-40B4-BE49-F238E27FC236}">
                <a16:creationId xmlns:a16="http://schemas.microsoft.com/office/drawing/2014/main" id="{10B6116F-D359-E44E-B482-B7C81D3FB94C}"/>
              </a:ext>
            </a:extLst>
          </p:cNvPr>
          <p:cNvSpPr txBox="1"/>
          <p:nvPr userDrawn="1"/>
        </p:nvSpPr>
        <p:spPr>
          <a:xfrm>
            <a:off x="6162824" y="2666419"/>
            <a:ext cx="7200800" cy="707886"/>
          </a:xfrm>
          <a:prstGeom prst="rect">
            <a:avLst/>
          </a:prstGeom>
          <a:noFill/>
        </p:spPr>
        <p:txBody>
          <a:bodyPr wrap="square" rtlCol="0">
            <a:spAutoFit/>
          </a:bodyPr>
          <a:lstStyle/>
          <a:p>
            <a:r>
              <a:rPr lang="de-DE" sz="4000" b="1" i="0" spc="0" dirty="0">
                <a:solidFill>
                  <a:srgbClr val="2E3939"/>
                </a:solidFill>
                <a:latin typeface="Open Sans" panose="020B0606030504020204" pitchFamily="34" charset="0"/>
                <a:ea typeface="Open Sans" panose="020B0606030504020204" pitchFamily="34" charset="0"/>
                <a:cs typeface="Open Sans" panose="020B0606030504020204" pitchFamily="34" charset="0"/>
              </a:rPr>
              <a:t>Graduiertenkolleg</a:t>
            </a:r>
            <a:r>
              <a:rPr lang="de-DE" sz="3200" b="1" i="0" spc="0" dirty="0">
                <a:solidFill>
                  <a:srgbClr val="2E3939"/>
                </a:solidFill>
                <a:latin typeface="Open Sans" panose="020B0606030504020204" pitchFamily="34" charset="0"/>
                <a:ea typeface="Open Sans" panose="020B0606030504020204" pitchFamily="34" charset="0"/>
                <a:cs typeface="Open Sans" panose="020B0606030504020204" pitchFamily="34" charset="0"/>
              </a:rPr>
              <a:t> </a:t>
            </a:r>
            <a:r>
              <a:rPr lang="de-DE" sz="4000" b="1" i="0" spc="0" dirty="0">
                <a:solidFill>
                  <a:srgbClr val="2E3939"/>
                </a:solidFill>
                <a:latin typeface="Open Sans" panose="020B0606030504020204" pitchFamily="34" charset="0"/>
                <a:ea typeface="Open Sans" panose="020B0606030504020204" pitchFamily="34" charset="0"/>
                <a:cs typeface="Open Sans" panose="020B0606030504020204" pitchFamily="34" charset="0"/>
              </a:rPr>
              <a:t>2638</a:t>
            </a:r>
          </a:p>
        </p:txBody>
      </p:sp>
      <p:pic>
        <p:nvPicPr>
          <p:cNvPr id="14" name="Grafik 13">
            <a:extLst>
              <a:ext uri="{FF2B5EF4-FFF2-40B4-BE49-F238E27FC236}">
                <a16:creationId xmlns:a16="http://schemas.microsoft.com/office/drawing/2014/main" id="{DEBC0EAD-7979-6247-BDF5-50C8CCA9FAAF}"/>
              </a:ext>
            </a:extLst>
          </p:cNvPr>
          <p:cNvPicPr>
            <a:picLocks noChangeAspect="1"/>
          </p:cNvPicPr>
          <p:nvPr userDrawn="1"/>
        </p:nvPicPr>
        <p:blipFill>
          <a:blip r:embed="rId3"/>
          <a:stretch>
            <a:fillRect/>
          </a:stretch>
        </p:blipFill>
        <p:spPr>
          <a:xfrm>
            <a:off x="17102416" y="9818837"/>
            <a:ext cx="2016224" cy="720080"/>
          </a:xfrm>
          <a:prstGeom prst="rect">
            <a:avLst/>
          </a:prstGeom>
        </p:spPr>
      </p:pic>
      <p:pic>
        <p:nvPicPr>
          <p:cNvPr id="16" name="Grafik 15">
            <a:extLst>
              <a:ext uri="{FF2B5EF4-FFF2-40B4-BE49-F238E27FC236}">
                <a16:creationId xmlns:a16="http://schemas.microsoft.com/office/drawing/2014/main" id="{598F4C1B-01E0-8948-BA54-33570E0BE9BD}"/>
              </a:ext>
            </a:extLst>
          </p:cNvPr>
          <p:cNvPicPr>
            <a:picLocks noChangeAspect="1"/>
          </p:cNvPicPr>
          <p:nvPr userDrawn="1"/>
        </p:nvPicPr>
        <p:blipFill>
          <a:blip r:embed="rId4"/>
          <a:stretch>
            <a:fillRect/>
          </a:stretch>
        </p:blipFill>
        <p:spPr>
          <a:xfrm>
            <a:off x="2996956" y="9590365"/>
            <a:ext cx="3957420" cy="1050933"/>
          </a:xfrm>
          <a:prstGeom prst="rect">
            <a:avLst/>
          </a:prstGeom>
        </p:spPr>
      </p:pic>
      <p:pic>
        <p:nvPicPr>
          <p:cNvPr id="18" name="Grafik 17">
            <a:extLst>
              <a:ext uri="{FF2B5EF4-FFF2-40B4-BE49-F238E27FC236}">
                <a16:creationId xmlns:a16="http://schemas.microsoft.com/office/drawing/2014/main" id="{7AA36791-6550-3C44-9B37-9B28D767E59D}"/>
              </a:ext>
            </a:extLst>
          </p:cNvPr>
          <p:cNvPicPr>
            <a:picLocks noChangeAspect="1"/>
          </p:cNvPicPr>
          <p:nvPr userDrawn="1"/>
        </p:nvPicPr>
        <p:blipFill>
          <a:blip r:embed="rId5"/>
          <a:stretch>
            <a:fillRect/>
          </a:stretch>
        </p:blipFill>
        <p:spPr>
          <a:xfrm>
            <a:off x="8118923" y="9449322"/>
            <a:ext cx="1333017" cy="1333017"/>
          </a:xfrm>
          <a:prstGeom prst="rect">
            <a:avLst/>
          </a:prstGeom>
        </p:spPr>
      </p:pic>
      <p:pic>
        <p:nvPicPr>
          <p:cNvPr id="20" name="Grafik 19">
            <a:extLst>
              <a:ext uri="{FF2B5EF4-FFF2-40B4-BE49-F238E27FC236}">
                <a16:creationId xmlns:a16="http://schemas.microsoft.com/office/drawing/2014/main" id="{B58FB702-A67E-BC42-BE3D-2495DF735901}"/>
              </a:ext>
            </a:extLst>
          </p:cNvPr>
          <p:cNvPicPr>
            <a:picLocks noChangeAspect="1"/>
          </p:cNvPicPr>
          <p:nvPr userDrawn="1"/>
        </p:nvPicPr>
        <p:blipFill>
          <a:blip r:embed="rId6"/>
          <a:stretch>
            <a:fillRect/>
          </a:stretch>
        </p:blipFill>
        <p:spPr>
          <a:xfrm>
            <a:off x="10616488" y="9856794"/>
            <a:ext cx="5321380" cy="644167"/>
          </a:xfrm>
          <a:prstGeom prst="rect">
            <a:avLst/>
          </a:prstGeom>
        </p:spPr>
      </p:pic>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3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1F6DCD-81B7-D54E-83A9-DE261E043FAE}"/>
              </a:ext>
            </a:extLst>
          </p:cNvPr>
          <p:cNvSpPr>
            <a:spLocks noGrp="1"/>
          </p:cNvSpPr>
          <p:nvPr>
            <p:ph type="title"/>
          </p:nvPr>
        </p:nvSpPr>
        <p:spPr>
          <a:xfrm>
            <a:off x="1384300" y="754063"/>
            <a:ext cx="6483350" cy="2638425"/>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ED7255F-097F-AB0E-B8B3-E086AC3483CA}"/>
              </a:ext>
            </a:extLst>
          </p:cNvPr>
          <p:cNvSpPr>
            <a:spLocks noGrp="1"/>
          </p:cNvSpPr>
          <p:nvPr>
            <p:ph idx="1"/>
          </p:nvPr>
        </p:nvSpPr>
        <p:spPr>
          <a:xfrm>
            <a:off x="8545513" y="1628775"/>
            <a:ext cx="10177462" cy="80359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EE495F0-543F-1004-1647-C951CCA55943}"/>
              </a:ext>
            </a:extLst>
          </p:cNvPr>
          <p:cNvSpPr>
            <a:spLocks noGrp="1"/>
          </p:cNvSpPr>
          <p:nvPr>
            <p:ph type="body" sz="half" idx="2"/>
          </p:nvPr>
        </p:nvSpPr>
        <p:spPr>
          <a:xfrm>
            <a:off x="1384300" y="3392488"/>
            <a:ext cx="6483350" cy="62849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3ACC385-D251-F7A0-75D3-7ED8A9F6CEE7}"/>
              </a:ext>
            </a:extLst>
          </p:cNvPr>
          <p:cNvSpPr>
            <a:spLocks noGrp="1"/>
          </p:cNvSpPr>
          <p:nvPr>
            <p:ph type="dt" sz="half" idx="10"/>
          </p:nvPr>
        </p:nvSpPr>
        <p:spPr/>
        <p:txBody>
          <a:bodyPr/>
          <a:lstStyle/>
          <a:p>
            <a:fld id="{ED29DD01-FDFA-404C-9B87-CE4C9461BB92}" type="datetimeFigureOut">
              <a:rPr lang="de-DE" smtClean="0"/>
              <a:t>08.06.23</a:t>
            </a:fld>
            <a:endParaRPr lang="de-DE"/>
          </a:p>
        </p:txBody>
      </p:sp>
      <p:sp>
        <p:nvSpPr>
          <p:cNvPr id="6" name="Fußzeilenplatzhalter 5">
            <a:extLst>
              <a:ext uri="{FF2B5EF4-FFF2-40B4-BE49-F238E27FC236}">
                <a16:creationId xmlns:a16="http://schemas.microsoft.com/office/drawing/2014/main" id="{F8326874-2CCB-37F0-1D7E-9DAD8657A43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8379278-6A0A-B13C-E098-E356F69DCCF3}"/>
              </a:ext>
            </a:extLst>
          </p:cNvPr>
          <p:cNvSpPr>
            <a:spLocks noGrp="1"/>
          </p:cNvSpPr>
          <p:nvPr>
            <p:ph type="sldNum" sz="quarter" idx="12"/>
          </p:nvPr>
        </p:nvSpPr>
        <p:spPr/>
        <p:txBody>
          <a:bodyPr/>
          <a:lstStyle/>
          <a:p>
            <a:fld id="{3C17841A-BC05-0E41-9B62-1F8F932A9729}" type="slidenum">
              <a:rPr lang="de-DE" smtClean="0"/>
              <a:t>‹Nr.›</a:t>
            </a:fld>
            <a:endParaRPr lang="de-DE"/>
          </a:p>
        </p:txBody>
      </p:sp>
    </p:spTree>
    <p:extLst>
      <p:ext uri="{BB962C8B-B14F-4D97-AF65-F5344CB8AC3E}">
        <p14:creationId xmlns:p14="http://schemas.microsoft.com/office/powerpoint/2010/main" val="2372829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A136C7-D099-D689-A41F-DE2505E4A9E7}"/>
              </a:ext>
            </a:extLst>
          </p:cNvPr>
          <p:cNvSpPr>
            <a:spLocks noGrp="1"/>
          </p:cNvSpPr>
          <p:nvPr>
            <p:ph type="title"/>
          </p:nvPr>
        </p:nvSpPr>
        <p:spPr>
          <a:xfrm>
            <a:off x="1384300" y="754063"/>
            <a:ext cx="6483350" cy="2638425"/>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227F6014-3BD9-8530-F7B7-85617C6C8A70}"/>
              </a:ext>
            </a:extLst>
          </p:cNvPr>
          <p:cNvSpPr>
            <a:spLocks noGrp="1"/>
          </p:cNvSpPr>
          <p:nvPr>
            <p:ph type="pic" idx="1"/>
          </p:nvPr>
        </p:nvSpPr>
        <p:spPr>
          <a:xfrm>
            <a:off x="8545513" y="1628775"/>
            <a:ext cx="10177462" cy="803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575144-1ABE-1C70-D568-389D4612A063}"/>
              </a:ext>
            </a:extLst>
          </p:cNvPr>
          <p:cNvSpPr>
            <a:spLocks noGrp="1"/>
          </p:cNvSpPr>
          <p:nvPr>
            <p:ph type="body" sz="half" idx="2"/>
          </p:nvPr>
        </p:nvSpPr>
        <p:spPr>
          <a:xfrm>
            <a:off x="1384300" y="3392488"/>
            <a:ext cx="6483350" cy="62849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3005B78-0B2E-6890-79A9-A7D258C34764}"/>
              </a:ext>
            </a:extLst>
          </p:cNvPr>
          <p:cNvSpPr>
            <a:spLocks noGrp="1"/>
          </p:cNvSpPr>
          <p:nvPr>
            <p:ph type="dt" sz="half" idx="10"/>
          </p:nvPr>
        </p:nvSpPr>
        <p:spPr/>
        <p:txBody>
          <a:bodyPr/>
          <a:lstStyle/>
          <a:p>
            <a:fld id="{ED29DD01-FDFA-404C-9B87-CE4C9461BB92}" type="datetimeFigureOut">
              <a:rPr lang="de-DE" smtClean="0"/>
              <a:t>08.06.23</a:t>
            </a:fld>
            <a:endParaRPr lang="de-DE"/>
          </a:p>
        </p:txBody>
      </p:sp>
      <p:sp>
        <p:nvSpPr>
          <p:cNvPr id="6" name="Fußzeilenplatzhalter 5">
            <a:extLst>
              <a:ext uri="{FF2B5EF4-FFF2-40B4-BE49-F238E27FC236}">
                <a16:creationId xmlns:a16="http://schemas.microsoft.com/office/drawing/2014/main" id="{4A0C7C3D-2A3B-94E2-1504-A1C56B12C9A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0F491A0-3428-3F34-A8E2-81EC591FBFB7}"/>
              </a:ext>
            </a:extLst>
          </p:cNvPr>
          <p:cNvSpPr>
            <a:spLocks noGrp="1"/>
          </p:cNvSpPr>
          <p:nvPr>
            <p:ph type="sldNum" sz="quarter" idx="12"/>
          </p:nvPr>
        </p:nvSpPr>
        <p:spPr/>
        <p:txBody>
          <a:bodyPr/>
          <a:lstStyle/>
          <a:p>
            <a:fld id="{3C17841A-BC05-0E41-9B62-1F8F932A9729}" type="slidenum">
              <a:rPr lang="de-DE" smtClean="0"/>
              <a:t>‹Nr.›</a:t>
            </a:fld>
            <a:endParaRPr lang="de-DE"/>
          </a:p>
        </p:txBody>
      </p:sp>
    </p:spTree>
    <p:extLst>
      <p:ext uri="{BB962C8B-B14F-4D97-AF65-F5344CB8AC3E}">
        <p14:creationId xmlns:p14="http://schemas.microsoft.com/office/powerpoint/2010/main" val="1352988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DD8E6E-B934-4965-10E1-696E4DECD658}"/>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EF9DB9F-EA09-54F9-13B2-9D63F2D56C60}"/>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D89549C-0603-BBCC-0D42-8AC0C0EB45C5}"/>
              </a:ext>
            </a:extLst>
          </p:cNvPr>
          <p:cNvSpPr>
            <a:spLocks noGrp="1"/>
          </p:cNvSpPr>
          <p:nvPr>
            <p:ph type="dt" sz="half" idx="10"/>
          </p:nvPr>
        </p:nvSpPr>
        <p:spPr/>
        <p:txBody>
          <a:bodyPr/>
          <a:lstStyle/>
          <a:p>
            <a:fld id="{ED29DD01-FDFA-404C-9B87-CE4C9461BB92}" type="datetimeFigureOut">
              <a:rPr lang="de-DE" smtClean="0"/>
              <a:t>08.06.23</a:t>
            </a:fld>
            <a:endParaRPr lang="de-DE"/>
          </a:p>
        </p:txBody>
      </p:sp>
      <p:sp>
        <p:nvSpPr>
          <p:cNvPr id="5" name="Fußzeilenplatzhalter 4">
            <a:extLst>
              <a:ext uri="{FF2B5EF4-FFF2-40B4-BE49-F238E27FC236}">
                <a16:creationId xmlns:a16="http://schemas.microsoft.com/office/drawing/2014/main" id="{45E4DE47-C499-8BF0-C3F3-A448BDC2F67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4F34597-A4BF-AFD2-1D08-E8AE47370A6D}"/>
              </a:ext>
            </a:extLst>
          </p:cNvPr>
          <p:cNvSpPr>
            <a:spLocks noGrp="1"/>
          </p:cNvSpPr>
          <p:nvPr>
            <p:ph type="sldNum" sz="quarter" idx="12"/>
          </p:nvPr>
        </p:nvSpPr>
        <p:spPr/>
        <p:txBody>
          <a:bodyPr/>
          <a:lstStyle/>
          <a:p>
            <a:fld id="{3C17841A-BC05-0E41-9B62-1F8F932A9729}" type="slidenum">
              <a:rPr lang="de-DE" smtClean="0"/>
              <a:t>‹Nr.›</a:t>
            </a:fld>
            <a:endParaRPr lang="de-DE"/>
          </a:p>
        </p:txBody>
      </p:sp>
    </p:spTree>
    <p:extLst>
      <p:ext uri="{BB962C8B-B14F-4D97-AF65-F5344CB8AC3E}">
        <p14:creationId xmlns:p14="http://schemas.microsoft.com/office/powerpoint/2010/main" val="2630716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0BBE860-1BDC-760B-5E0A-87C9FAF03030}"/>
              </a:ext>
            </a:extLst>
          </p:cNvPr>
          <p:cNvSpPr>
            <a:spLocks noGrp="1"/>
          </p:cNvSpPr>
          <p:nvPr>
            <p:ph type="title" orient="vert"/>
          </p:nvPr>
        </p:nvSpPr>
        <p:spPr>
          <a:xfrm>
            <a:off x="14385925" y="601663"/>
            <a:ext cx="4333875" cy="9583737"/>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CF6C549B-CECB-4832-344C-E8BB2D52D15D}"/>
              </a:ext>
            </a:extLst>
          </p:cNvPr>
          <p:cNvSpPr>
            <a:spLocks noGrp="1"/>
          </p:cNvSpPr>
          <p:nvPr>
            <p:ph type="body" orient="vert" idx="1"/>
          </p:nvPr>
        </p:nvSpPr>
        <p:spPr>
          <a:xfrm>
            <a:off x="1382713" y="601663"/>
            <a:ext cx="12850812" cy="958373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2B33ECD-BFF5-CD3D-EC1F-3D44DA15865D}"/>
              </a:ext>
            </a:extLst>
          </p:cNvPr>
          <p:cNvSpPr>
            <a:spLocks noGrp="1"/>
          </p:cNvSpPr>
          <p:nvPr>
            <p:ph type="dt" sz="half" idx="10"/>
          </p:nvPr>
        </p:nvSpPr>
        <p:spPr/>
        <p:txBody>
          <a:bodyPr/>
          <a:lstStyle/>
          <a:p>
            <a:fld id="{ED29DD01-FDFA-404C-9B87-CE4C9461BB92}" type="datetimeFigureOut">
              <a:rPr lang="de-DE" smtClean="0"/>
              <a:t>08.06.23</a:t>
            </a:fld>
            <a:endParaRPr lang="de-DE"/>
          </a:p>
        </p:txBody>
      </p:sp>
      <p:sp>
        <p:nvSpPr>
          <p:cNvPr id="5" name="Fußzeilenplatzhalter 4">
            <a:extLst>
              <a:ext uri="{FF2B5EF4-FFF2-40B4-BE49-F238E27FC236}">
                <a16:creationId xmlns:a16="http://schemas.microsoft.com/office/drawing/2014/main" id="{02B9EB13-EF06-14E0-F363-1F8EA239FFD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64FBD95-9F8B-6721-5A85-867A5A466C37}"/>
              </a:ext>
            </a:extLst>
          </p:cNvPr>
          <p:cNvSpPr>
            <a:spLocks noGrp="1"/>
          </p:cNvSpPr>
          <p:nvPr>
            <p:ph type="sldNum" sz="quarter" idx="12"/>
          </p:nvPr>
        </p:nvSpPr>
        <p:spPr/>
        <p:txBody>
          <a:bodyPr/>
          <a:lstStyle/>
          <a:p>
            <a:fld id="{3C17841A-BC05-0E41-9B62-1F8F932A9729}" type="slidenum">
              <a:rPr lang="de-DE" smtClean="0"/>
              <a:t>‹Nr.›</a:t>
            </a:fld>
            <a:endParaRPr lang="de-DE"/>
          </a:p>
        </p:txBody>
      </p:sp>
    </p:spTree>
    <p:extLst>
      <p:ext uri="{BB962C8B-B14F-4D97-AF65-F5344CB8AC3E}">
        <p14:creationId xmlns:p14="http://schemas.microsoft.com/office/powerpoint/2010/main" val="218715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57489" y="746695"/>
            <a:ext cx="12844462" cy="1400119"/>
          </a:xfrm>
          <a:prstGeom prst="rect">
            <a:avLst/>
          </a:prstGeom>
        </p:spPr>
        <p:txBody>
          <a:bodyPr anchor="b"/>
          <a:lstStyle>
            <a:lvl1pPr>
              <a:defRPr sz="4400" b="1" i="0" baseline="0">
                <a:solidFill>
                  <a:srgbClr val="923F6D"/>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de-DE" dirty="0"/>
              <a:t>MASTERTITELFORMAT BEARBEITEN</a:t>
            </a:r>
            <a:endParaRPr lang="en-US" dirty="0"/>
          </a:p>
        </p:txBody>
      </p:sp>
      <p:sp>
        <p:nvSpPr>
          <p:cNvPr id="3" name="Content Placeholder 2"/>
          <p:cNvSpPr>
            <a:spLocks noGrp="1"/>
          </p:cNvSpPr>
          <p:nvPr>
            <p:ph idx="1" hasCustomPrompt="1"/>
          </p:nvPr>
        </p:nvSpPr>
        <p:spPr>
          <a:xfrm>
            <a:off x="2757489" y="2350161"/>
            <a:ext cx="15214647" cy="7439244"/>
          </a:xfrm>
          <a:prstGeom prst="rect">
            <a:avLst/>
          </a:prstGeom>
        </p:spPr>
        <p:txBody>
          <a:bodyPr/>
          <a:lstStyle>
            <a:lvl1pPr>
              <a:defRPr b="0" i="0" baseline="0">
                <a:solidFill>
                  <a:srgbClr val="923F6D"/>
                </a:solidFill>
                <a:latin typeface="Open Sans" panose="020B0606030504020204" pitchFamily="34" charset="0"/>
                <a:ea typeface="Open Sans" panose="020B0606030504020204" pitchFamily="34" charset="0"/>
                <a:cs typeface="Open Sans" panose="020B0606030504020204" pitchFamily="34" charset="0"/>
              </a:defRPr>
            </a:lvl1pPr>
            <a:lvl2pPr>
              <a:defRPr b="0" i="0" baseline="0">
                <a:solidFill>
                  <a:srgbClr val="923F6D"/>
                </a:solidFill>
                <a:latin typeface="Open Sans" panose="020B0606030504020204" pitchFamily="34" charset="0"/>
                <a:ea typeface="Open Sans" panose="020B0606030504020204" pitchFamily="34" charset="0"/>
                <a:cs typeface="Open Sans" panose="020B0606030504020204" pitchFamily="34" charset="0"/>
              </a:defRPr>
            </a:lvl2pPr>
            <a:lvl3pPr>
              <a:defRPr b="0" i="0" baseline="0">
                <a:solidFill>
                  <a:srgbClr val="923F6D"/>
                </a:solidFill>
                <a:latin typeface="Open Sans" panose="020B0606030504020204" pitchFamily="34" charset="0"/>
                <a:ea typeface="Open Sans" panose="020B0606030504020204" pitchFamily="34" charset="0"/>
                <a:cs typeface="Open Sans" panose="020B0606030504020204" pitchFamily="34" charset="0"/>
              </a:defRPr>
            </a:lvl3pPr>
            <a:lvl4pPr>
              <a:defRPr b="0" i="0" baseline="0">
                <a:solidFill>
                  <a:srgbClr val="923F6D"/>
                </a:solidFill>
                <a:latin typeface="Open Sans" panose="020B0606030504020204" pitchFamily="34" charset="0"/>
                <a:ea typeface="Open Sans" panose="020B0606030504020204" pitchFamily="34" charset="0"/>
                <a:cs typeface="Open Sans" panose="020B0606030504020204" pitchFamily="34" charset="0"/>
              </a:defRPr>
            </a:lvl4pPr>
            <a:lvl5pPr>
              <a:defRPr b="0" i="0" baseline="0">
                <a:solidFill>
                  <a:srgbClr val="923F6D"/>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7" name="Rechteck 16">
            <a:extLst>
              <a:ext uri="{FF2B5EF4-FFF2-40B4-BE49-F238E27FC236}">
                <a16:creationId xmlns:a16="http://schemas.microsoft.com/office/drawing/2014/main" id="{DE58DA7A-FCBB-2847-BDE9-79F7A41C5E81}"/>
              </a:ext>
            </a:extLst>
          </p:cNvPr>
          <p:cNvSpPr/>
          <p:nvPr userDrawn="1"/>
        </p:nvSpPr>
        <p:spPr>
          <a:xfrm>
            <a:off x="1617929" y="-10444"/>
            <a:ext cx="536433" cy="11334332"/>
          </a:xfrm>
          <a:prstGeom prst="rect">
            <a:avLst/>
          </a:prstGeom>
          <a:gradFill>
            <a:gsLst>
              <a:gs pos="0">
                <a:srgbClr val="2B3143"/>
              </a:gs>
              <a:gs pos="37000">
                <a:srgbClr val="774282"/>
              </a:gs>
              <a:gs pos="100000">
                <a:srgbClr val="774282"/>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FC8D0603-0DC4-1744-B775-66E7B74D12B0}"/>
              </a:ext>
            </a:extLst>
          </p:cNvPr>
          <p:cNvSpPr/>
          <p:nvPr userDrawn="1"/>
        </p:nvSpPr>
        <p:spPr>
          <a:xfrm>
            <a:off x="1153897" y="0"/>
            <a:ext cx="184731" cy="11307763"/>
          </a:xfrm>
          <a:prstGeom prst="rect">
            <a:avLst/>
          </a:prstGeom>
          <a:solidFill>
            <a:srgbClr val="ABD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642101D8-8106-874A-8968-A246D3BA5477}"/>
              </a:ext>
            </a:extLst>
          </p:cNvPr>
          <p:cNvSpPr/>
          <p:nvPr userDrawn="1"/>
        </p:nvSpPr>
        <p:spPr>
          <a:xfrm>
            <a:off x="-29864" y="-10443"/>
            <a:ext cx="1194272" cy="11334331"/>
          </a:xfrm>
          <a:prstGeom prst="rect">
            <a:avLst/>
          </a:prstGeom>
          <a:gradFill flip="none" rotWithShape="1">
            <a:gsLst>
              <a:gs pos="0">
                <a:srgbClr val="923F6D">
                  <a:shade val="30000"/>
                  <a:satMod val="115000"/>
                </a:srgbClr>
              </a:gs>
              <a:gs pos="50000">
                <a:srgbClr val="923F6D">
                  <a:shade val="67500"/>
                  <a:satMod val="115000"/>
                </a:srgbClr>
              </a:gs>
              <a:gs pos="100000">
                <a:srgbClr val="923F6D">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A1EF8698-6A89-044B-9313-FDB25F6F524B}"/>
              </a:ext>
            </a:extLst>
          </p:cNvPr>
          <p:cNvSpPr/>
          <p:nvPr userDrawn="1"/>
        </p:nvSpPr>
        <p:spPr>
          <a:xfrm>
            <a:off x="1338628" y="0"/>
            <a:ext cx="310115" cy="11307763"/>
          </a:xfrm>
          <a:prstGeom prst="rect">
            <a:avLst/>
          </a:prstGeom>
          <a:solidFill>
            <a:srgbClr val="2B3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2" name="Grafik 21">
            <a:extLst>
              <a:ext uri="{FF2B5EF4-FFF2-40B4-BE49-F238E27FC236}">
                <a16:creationId xmlns:a16="http://schemas.microsoft.com/office/drawing/2014/main" id="{C6B79C51-4152-E548-B94B-54A2850EC8A4}"/>
              </a:ext>
            </a:extLst>
          </p:cNvPr>
          <p:cNvPicPr>
            <a:picLocks noChangeAspect="1"/>
          </p:cNvPicPr>
          <p:nvPr userDrawn="1"/>
        </p:nvPicPr>
        <p:blipFill>
          <a:blip r:embed="rId2"/>
          <a:stretch>
            <a:fillRect/>
          </a:stretch>
        </p:blipFill>
        <p:spPr>
          <a:xfrm>
            <a:off x="15955912" y="9956752"/>
            <a:ext cx="3544710" cy="941334"/>
          </a:xfrm>
          <a:prstGeom prst="rect">
            <a:avLst/>
          </a:prstGeom>
        </p:spPr>
      </p:pic>
      <p:pic>
        <p:nvPicPr>
          <p:cNvPr id="25" name="Grafik 24">
            <a:extLst>
              <a:ext uri="{FF2B5EF4-FFF2-40B4-BE49-F238E27FC236}">
                <a16:creationId xmlns:a16="http://schemas.microsoft.com/office/drawing/2014/main" id="{9FF39D9C-BC9B-284C-8850-72F83264B175}"/>
              </a:ext>
            </a:extLst>
          </p:cNvPr>
          <p:cNvPicPr>
            <a:picLocks noChangeAspect="1"/>
          </p:cNvPicPr>
          <p:nvPr userDrawn="1"/>
        </p:nvPicPr>
        <p:blipFill>
          <a:blip r:embed="rId3"/>
          <a:stretch>
            <a:fillRect/>
          </a:stretch>
        </p:blipFill>
        <p:spPr>
          <a:xfrm>
            <a:off x="15955912" y="651112"/>
            <a:ext cx="3387288" cy="1474377"/>
          </a:xfrm>
          <a:prstGeom prst="rect">
            <a:avLst/>
          </a:prstGeom>
        </p:spPr>
      </p:pic>
      <p:cxnSp>
        <p:nvCxnSpPr>
          <p:cNvPr id="11" name="Gerade Verbindung 10">
            <a:extLst>
              <a:ext uri="{FF2B5EF4-FFF2-40B4-BE49-F238E27FC236}">
                <a16:creationId xmlns:a16="http://schemas.microsoft.com/office/drawing/2014/main" id="{DCE1E110-FAA0-9649-9F07-759A5054055F}"/>
              </a:ext>
            </a:extLst>
          </p:cNvPr>
          <p:cNvCxnSpPr/>
          <p:nvPr userDrawn="1"/>
        </p:nvCxnSpPr>
        <p:spPr>
          <a:xfrm>
            <a:off x="2757489" y="2146814"/>
            <a:ext cx="16366775" cy="36000"/>
          </a:xfrm>
          <a:prstGeom prst="line">
            <a:avLst/>
          </a:prstGeom>
          <a:ln w="38100">
            <a:solidFill>
              <a:srgbClr val="923F6D"/>
            </a:solidFill>
          </a:ln>
        </p:spPr>
        <p:style>
          <a:lnRef idx="1">
            <a:schemeClr val="accent1"/>
          </a:lnRef>
          <a:fillRef idx="0">
            <a:schemeClr val="accent1"/>
          </a:fillRef>
          <a:effectRef idx="0">
            <a:schemeClr val="accent1"/>
          </a:effectRef>
          <a:fontRef idx="minor">
            <a:schemeClr val="tx1"/>
          </a:fontRef>
        </p:style>
      </p:cxnSp>
      <p:sp>
        <p:nvSpPr>
          <p:cNvPr id="7" name="Datumsplatzhalter 6">
            <a:extLst>
              <a:ext uri="{FF2B5EF4-FFF2-40B4-BE49-F238E27FC236}">
                <a16:creationId xmlns:a16="http://schemas.microsoft.com/office/drawing/2014/main" id="{D54CE368-9E85-7D5F-0CCC-4E871A384140}"/>
              </a:ext>
            </a:extLst>
          </p:cNvPr>
          <p:cNvSpPr>
            <a:spLocks noGrp="1"/>
          </p:cNvSpPr>
          <p:nvPr>
            <p:ph type="dt" sz="half" idx="10"/>
          </p:nvPr>
        </p:nvSpPr>
        <p:spPr>
          <a:xfrm>
            <a:off x="2711820" y="10646888"/>
            <a:ext cx="14071028" cy="420741"/>
          </a:xfrm>
        </p:spPr>
        <p:txBody>
          <a:bodyPr/>
          <a:lstStyle/>
          <a:p>
            <a:r>
              <a:rPr lang="de-DE" b="1" dirty="0"/>
              <a:t>Dialektik als Kritik? Zum Wandel des Begriffs 	</a:t>
            </a:r>
            <a:r>
              <a:rPr lang="de-DE" dirty="0"/>
              <a:t>Seite </a:t>
            </a:r>
            <a:fld id="{CCBD1A5B-A822-8C4C-AF10-AC6F3FD4FA21}" type="slidenum">
              <a:rPr lang="de-DE" smtClean="0"/>
              <a:pPr/>
              <a:t>‹Nr.›</a:t>
            </a:fld>
            <a:endParaRPr lang="de-DE" dirty="0"/>
          </a:p>
        </p:txBody>
      </p:sp>
    </p:spTree>
  </p:cSld>
  <p:clrMapOvr>
    <a:masterClrMapping/>
  </p:clrMapOvr>
  <p:extLst>
    <p:ext uri="{DCECCB84-F9BA-43D5-87BE-67443E8EF086}">
      <p15:sldGuideLst xmlns:p15="http://schemas.microsoft.com/office/powerpoint/2012/main">
        <p15:guide id="1" orient="horz" pos="1339" userDrawn="1">
          <p15:clr>
            <a:srgbClr val="FBAE40"/>
          </p15:clr>
        </p15:guide>
        <p15:guide id="3" orient="horz" pos="749" userDrawn="1">
          <p15:clr>
            <a:srgbClr val="FBAE40"/>
          </p15:clr>
        </p15:guide>
        <p15:guide id="4" orient="horz" pos="147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77FBF-B51B-1793-CBFB-4E4EB2D8942F}"/>
              </a:ext>
            </a:extLst>
          </p:cNvPr>
          <p:cNvSpPr>
            <a:spLocks noGrp="1"/>
          </p:cNvSpPr>
          <p:nvPr>
            <p:ph type="ctrTitle"/>
          </p:nvPr>
        </p:nvSpPr>
        <p:spPr>
          <a:xfrm>
            <a:off x="2513013" y="1851025"/>
            <a:ext cx="15076487" cy="39370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7830425-C1DF-C51B-533D-F883BE6115C0}"/>
              </a:ext>
            </a:extLst>
          </p:cNvPr>
          <p:cNvSpPr>
            <a:spLocks noGrp="1"/>
          </p:cNvSpPr>
          <p:nvPr>
            <p:ph type="subTitle" idx="1"/>
          </p:nvPr>
        </p:nvSpPr>
        <p:spPr>
          <a:xfrm>
            <a:off x="2513013" y="5938838"/>
            <a:ext cx="15076487" cy="27305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A217DC2-66E0-E4B0-D0C0-A92658AE668A}"/>
              </a:ext>
            </a:extLst>
          </p:cNvPr>
          <p:cNvSpPr>
            <a:spLocks noGrp="1"/>
          </p:cNvSpPr>
          <p:nvPr>
            <p:ph type="dt" sz="half" idx="10"/>
          </p:nvPr>
        </p:nvSpPr>
        <p:spPr/>
        <p:txBody>
          <a:bodyPr/>
          <a:lstStyle/>
          <a:p>
            <a:fld id="{ED29DD01-FDFA-404C-9B87-CE4C9461BB92}" type="datetimeFigureOut">
              <a:rPr lang="de-DE" smtClean="0"/>
              <a:t>08.06.23</a:t>
            </a:fld>
            <a:endParaRPr lang="de-DE"/>
          </a:p>
        </p:txBody>
      </p:sp>
      <p:sp>
        <p:nvSpPr>
          <p:cNvPr id="5" name="Fußzeilenplatzhalter 4">
            <a:extLst>
              <a:ext uri="{FF2B5EF4-FFF2-40B4-BE49-F238E27FC236}">
                <a16:creationId xmlns:a16="http://schemas.microsoft.com/office/drawing/2014/main" id="{95C9DDF5-D314-682F-2CCC-02CBFFA4F76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D6F0A3E-036F-2438-72B9-CAD2E5766F03}"/>
              </a:ext>
            </a:extLst>
          </p:cNvPr>
          <p:cNvSpPr>
            <a:spLocks noGrp="1"/>
          </p:cNvSpPr>
          <p:nvPr>
            <p:ph type="sldNum" sz="quarter" idx="12"/>
          </p:nvPr>
        </p:nvSpPr>
        <p:spPr/>
        <p:txBody>
          <a:bodyPr/>
          <a:lstStyle/>
          <a:p>
            <a:fld id="{3C17841A-BC05-0E41-9B62-1F8F932A9729}" type="slidenum">
              <a:rPr lang="de-DE" smtClean="0"/>
              <a:t>‹Nr.›</a:t>
            </a:fld>
            <a:endParaRPr lang="de-DE"/>
          </a:p>
        </p:txBody>
      </p:sp>
    </p:spTree>
    <p:extLst>
      <p:ext uri="{BB962C8B-B14F-4D97-AF65-F5344CB8AC3E}">
        <p14:creationId xmlns:p14="http://schemas.microsoft.com/office/powerpoint/2010/main" val="3289092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6A322-27BE-3D65-D430-2B502E03959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595011E-7FEA-EEE8-4524-52B39674D45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A45C18C-B56B-61D6-886F-94A7CA292E8D}"/>
              </a:ext>
            </a:extLst>
          </p:cNvPr>
          <p:cNvSpPr>
            <a:spLocks noGrp="1"/>
          </p:cNvSpPr>
          <p:nvPr>
            <p:ph type="dt" sz="half" idx="10"/>
          </p:nvPr>
        </p:nvSpPr>
        <p:spPr/>
        <p:txBody>
          <a:bodyPr/>
          <a:lstStyle/>
          <a:p>
            <a:fld id="{ED29DD01-FDFA-404C-9B87-CE4C9461BB92}" type="datetimeFigureOut">
              <a:rPr lang="de-DE" smtClean="0"/>
              <a:t>08.06.23</a:t>
            </a:fld>
            <a:endParaRPr lang="de-DE"/>
          </a:p>
        </p:txBody>
      </p:sp>
      <p:sp>
        <p:nvSpPr>
          <p:cNvPr id="5" name="Fußzeilenplatzhalter 4">
            <a:extLst>
              <a:ext uri="{FF2B5EF4-FFF2-40B4-BE49-F238E27FC236}">
                <a16:creationId xmlns:a16="http://schemas.microsoft.com/office/drawing/2014/main" id="{7632FE30-CFF9-7CB2-4646-66557C8DD79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7F107CA-78BA-BE6F-FEA0-E4E6EE26230C}"/>
              </a:ext>
            </a:extLst>
          </p:cNvPr>
          <p:cNvSpPr>
            <a:spLocks noGrp="1"/>
          </p:cNvSpPr>
          <p:nvPr>
            <p:ph type="sldNum" sz="quarter" idx="12"/>
          </p:nvPr>
        </p:nvSpPr>
        <p:spPr/>
        <p:txBody>
          <a:bodyPr/>
          <a:lstStyle/>
          <a:p>
            <a:fld id="{3C17841A-BC05-0E41-9B62-1F8F932A9729}" type="slidenum">
              <a:rPr lang="de-DE" smtClean="0"/>
              <a:t>‹Nr.›</a:t>
            </a:fld>
            <a:endParaRPr lang="de-DE"/>
          </a:p>
        </p:txBody>
      </p:sp>
    </p:spTree>
    <p:extLst>
      <p:ext uri="{BB962C8B-B14F-4D97-AF65-F5344CB8AC3E}">
        <p14:creationId xmlns:p14="http://schemas.microsoft.com/office/powerpoint/2010/main" val="1604088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30313D-F032-16D3-14F2-292DEEE05D57}"/>
              </a:ext>
            </a:extLst>
          </p:cNvPr>
          <p:cNvSpPr>
            <a:spLocks noGrp="1"/>
          </p:cNvSpPr>
          <p:nvPr>
            <p:ph type="title"/>
          </p:nvPr>
        </p:nvSpPr>
        <p:spPr>
          <a:xfrm>
            <a:off x="1371600" y="2819400"/>
            <a:ext cx="17338675" cy="4703763"/>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1A2AFA3-E02D-E9D8-6BFE-1A1465044197}"/>
              </a:ext>
            </a:extLst>
          </p:cNvPr>
          <p:cNvSpPr>
            <a:spLocks noGrp="1"/>
          </p:cNvSpPr>
          <p:nvPr>
            <p:ph type="body" idx="1"/>
          </p:nvPr>
        </p:nvSpPr>
        <p:spPr>
          <a:xfrm>
            <a:off x="1371600" y="7567613"/>
            <a:ext cx="17338675" cy="24733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83B1761-E4AE-0768-F544-0868597DB35A}"/>
              </a:ext>
            </a:extLst>
          </p:cNvPr>
          <p:cNvSpPr>
            <a:spLocks noGrp="1"/>
          </p:cNvSpPr>
          <p:nvPr>
            <p:ph type="dt" sz="half" idx="10"/>
          </p:nvPr>
        </p:nvSpPr>
        <p:spPr/>
        <p:txBody>
          <a:bodyPr/>
          <a:lstStyle/>
          <a:p>
            <a:fld id="{ED29DD01-FDFA-404C-9B87-CE4C9461BB92}" type="datetimeFigureOut">
              <a:rPr lang="de-DE" smtClean="0"/>
              <a:t>08.06.23</a:t>
            </a:fld>
            <a:endParaRPr lang="de-DE"/>
          </a:p>
        </p:txBody>
      </p:sp>
      <p:sp>
        <p:nvSpPr>
          <p:cNvPr id="5" name="Fußzeilenplatzhalter 4">
            <a:extLst>
              <a:ext uri="{FF2B5EF4-FFF2-40B4-BE49-F238E27FC236}">
                <a16:creationId xmlns:a16="http://schemas.microsoft.com/office/drawing/2014/main" id="{A2B0A1E0-5E98-ED58-206E-E561BC2A066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5C608BC-25C2-78F6-E971-0CE2BFE15FD2}"/>
              </a:ext>
            </a:extLst>
          </p:cNvPr>
          <p:cNvSpPr>
            <a:spLocks noGrp="1"/>
          </p:cNvSpPr>
          <p:nvPr>
            <p:ph type="sldNum" sz="quarter" idx="12"/>
          </p:nvPr>
        </p:nvSpPr>
        <p:spPr/>
        <p:txBody>
          <a:bodyPr/>
          <a:lstStyle/>
          <a:p>
            <a:fld id="{3C17841A-BC05-0E41-9B62-1F8F932A9729}" type="slidenum">
              <a:rPr lang="de-DE" smtClean="0"/>
              <a:t>‹Nr.›</a:t>
            </a:fld>
            <a:endParaRPr lang="de-DE"/>
          </a:p>
        </p:txBody>
      </p:sp>
    </p:spTree>
    <p:extLst>
      <p:ext uri="{BB962C8B-B14F-4D97-AF65-F5344CB8AC3E}">
        <p14:creationId xmlns:p14="http://schemas.microsoft.com/office/powerpoint/2010/main" val="138160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3F1A51-DBE1-85DC-AD89-E1CE5724776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16BD0AD-FC36-43DF-1FCE-E3BEC1C7E6DC}"/>
              </a:ext>
            </a:extLst>
          </p:cNvPr>
          <p:cNvSpPr>
            <a:spLocks noGrp="1"/>
          </p:cNvSpPr>
          <p:nvPr>
            <p:ph sz="half" idx="1"/>
          </p:nvPr>
        </p:nvSpPr>
        <p:spPr>
          <a:xfrm>
            <a:off x="1382713" y="3009900"/>
            <a:ext cx="8591550" cy="71755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457E29A-1A49-55DE-012D-53FF477F7076}"/>
              </a:ext>
            </a:extLst>
          </p:cNvPr>
          <p:cNvSpPr>
            <a:spLocks noGrp="1"/>
          </p:cNvSpPr>
          <p:nvPr>
            <p:ph sz="half" idx="2"/>
          </p:nvPr>
        </p:nvSpPr>
        <p:spPr>
          <a:xfrm>
            <a:off x="10126663" y="3009900"/>
            <a:ext cx="8593137" cy="71755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019955D6-ADEF-4053-9C8B-F8C8D76E44AE}"/>
              </a:ext>
            </a:extLst>
          </p:cNvPr>
          <p:cNvSpPr>
            <a:spLocks noGrp="1"/>
          </p:cNvSpPr>
          <p:nvPr>
            <p:ph type="dt" sz="half" idx="10"/>
          </p:nvPr>
        </p:nvSpPr>
        <p:spPr/>
        <p:txBody>
          <a:bodyPr/>
          <a:lstStyle/>
          <a:p>
            <a:fld id="{ED29DD01-FDFA-404C-9B87-CE4C9461BB92}" type="datetimeFigureOut">
              <a:rPr lang="de-DE" smtClean="0"/>
              <a:t>08.06.23</a:t>
            </a:fld>
            <a:endParaRPr lang="de-DE"/>
          </a:p>
        </p:txBody>
      </p:sp>
      <p:sp>
        <p:nvSpPr>
          <p:cNvPr id="6" name="Fußzeilenplatzhalter 5">
            <a:extLst>
              <a:ext uri="{FF2B5EF4-FFF2-40B4-BE49-F238E27FC236}">
                <a16:creationId xmlns:a16="http://schemas.microsoft.com/office/drawing/2014/main" id="{8AC200AD-E2EB-87BF-95DD-88EDA492F4F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8D7427B-9700-3924-E752-66FF55AF1711}"/>
              </a:ext>
            </a:extLst>
          </p:cNvPr>
          <p:cNvSpPr>
            <a:spLocks noGrp="1"/>
          </p:cNvSpPr>
          <p:nvPr>
            <p:ph type="sldNum" sz="quarter" idx="12"/>
          </p:nvPr>
        </p:nvSpPr>
        <p:spPr/>
        <p:txBody>
          <a:bodyPr/>
          <a:lstStyle/>
          <a:p>
            <a:fld id="{3C17841A-BC05-0E41-9B62-1F8F932A9729}" type="slidenum">
              <a:rPr lang="de-DE" smtClean="0"/>
              <a:t>‹Nr.›</a:t>
            </a:fld>
            <a:endParaRPr lang="de-DE"/>
          </a:p>
        </p:txBody>
      </p:sp>
    </p:spTree>
    <p:extLst>
      <p:ext uri="{BB962C8B-B14F-4D97-AF65-F5344CB8AC3E}">
        <p14:creationId xmlns:p14="http://schemas.microsoft.com/office/powerpoint/2010/main" val="267709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D5AA2A-842D-81BD-1930-0F6379FF438E}"/>
              </a:ext>
            </a:extLst>
          </p:cNvPr>
          <p:cNvSpPr>
            <a:spLocks noGrp="1"/>
          </p:cNvSpPr>
          <p:nvPr>
            <p:ph type="title"/>
          </p:nvPr>
        </p:nvSpPr>
        <p:spPr>
          <a:xfrm>
            <a:off x="1384300" y="601663"/>
            <a:ext cx="17338675" cy="2185987"/>
          </a:xfrm>
        </p:spPr>
        <p:txBody>
          <a:bodyPr/>
          <a:lstStyle/>
          <a:p>
            <a:r>
              <a:rPr lang="de-DE"/>
              <a:t>Mastertitelformat bearbeiten</a:t>
            </a:r>
          </a:p>
        </p:txBody>
      </p:sp>
      <p:sp>
        <p:nvSpPr>
          <p:cNvPr id="3" name="Textplatzhalter 2">
            <a:extLst>
              <a:ext uri="{FF2B5EF4-FFF2-40B4-BE49-F238E27FC236}">
                <a16:creationId xmlns:a16="http://schemas.microsoft.com/office/drawing/2014/main" id="{27FBF1B3-8050-C383-651B-F6ED41CD6FDA}"/>
              </a:ext>
            </a:extLst>
          </p:cNvPr>
          <p:cNvSpPr>
            <a:spLocks noGrp="1"/>
          </p:cNvSpPr>
          <p:nvPr>
            <p:ph type="body" idx="1"/>
          </p:nvPr>
        </p:nvSpPr>
        <p:spPr>
          <a:xfrm>
            <a:off x="1384300" y="2771775"/>
            <a:ext cx="8504238" cy="13589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B8239D5-AF86-A433-1F6D-C35762BBDD84}"/>
              </a:ext>
            </a:extLst>
          </p:cNvPr>
          <p:cNvSpPr>
            <a:spLocks noGrp="1"/>
          </p:cNvSpPr>
          <p:nvPr>
            <p:ph sz="half" idx="2"/>
          </p:nvPr>
        </p:nvSpPr>
        <p:spPr>
          <a:xfrm>
            <a:off x="1384300" y="4130675"/>
            <a:ext cx="8504238" cy="607536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3F157B6-D3CF-D276-A49F-AE854B37B91D}"/>
              </a:ext>
            </a:extLst>
          </p:cNvPr>
          <p:cNvSpPr>
            <a:spLocks noGrp="1"/>
          </p:cNvSpPr>
          <p:nvPr>
            <p:ph type="body" sz="quarter" idx="3"/>
          </p:nvPr>
        </p:nvSpPr>
        <p:spPr>
          <a:xfrm>
            <a:off x="10177463" y="2771775"/>
            <a:ext cx="8545512" cy="13589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AA2A04E-BAC9-C878-324F-A172358D0E14}"/>
              </a:ext>
            </a:extLst>
          </p:cNvPr>
          <p:cNvSpPr>
            <a:spLocks noGrp="1"/>
          </p:cNvSpPr>
          <p:nvPr>
            <p:ph sz="quarter" idx="4"/>
          </p:nvPr>
        </p:nvSpPr>
        <p:spPr>
          <a:xfrm>
            <a:off x="10177463" y="4130675"/>
            <a:ext cx="8545512" cy="607536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B671CBD-D19B-0076-1BD7-20091C221C93}"/>
              </a:ext>
            </a:extLst>
          </p:cNvPr>
          <p:cNvSpPr>
            <a:spLocks noGrp="1"/>
          </p:cNvSpPr>
          <p:nvPr>
            <p:ph type="dt" sz="half" idx="10"/>
          </p:nvPr>
        </p:nvSpPr>
        <p:spPr/>
        <p:txBody>
          <a:bodyPr/>
          <a:lstStyle/>
          <a:p>
            <a:fld id="{ED29DD01-FDFA-404C-9B87-CE4C9461BB92}" type="datetimeFigureOut">
              <a:rPr lang="de-DE" smtClean="0"/>
              <a:t>08.06.23</a:t>
            </a:fld>
            <a:endParaRPr lang="de-DE"/>
          </a:p>
        </p:txBody>
      </p:sp>
      <p:sp>
        <p:nvSpPr>
          <p:cNvPr id="8" name="Fußzeilenplatzhalter 7">
            <a:extLst>
              <a:ext uri="{FF2B5EF4-FFF2-40B4-BE49-F238E27FC236}">
                <a16:creationId xmlns:a16="http://schemas.microsoft.com/office/drawing/2014/main" id="{68D34D08-2AD1-4363-74DC-65782567ECE9}"/>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2342E747-A111-9059-D41E-AE10A6AACAB2}"/>
              </a:ext>
            </a:extLst>
          </p:cNvPr>
          <p:cNvSpPr>
            <a:spLocks noGrp="1"/>
          </p:cNvSpPr>
          <p:nvPr>
            <p:ph type="sldNum" sz="quarter" idx="12"/>
          </p:nvPr>
        </p:nvSpPr>
        <p:spPr/>
        <p:txBody>
          <a:bodyPr/>
          <a:lstStyle/>
          <a:p>
            <a:fld id="{3C17841A-BC05-0E41-9B62-1F8F932A9729}" type="slidenum">
              <a:rPr lang="de-DE" smtClean="0"/>
              <a:t>‹Nr.›</a:t>
            </a:fld>
            <a:endParaRPr lang="de-DE"/>
          </a:p>
        </p:txBody>
      </p:sp>
    </p:spTree>
    <p:extLst>
      <p:ext uri="{BB962C8B-B14F-4D97-AF65-F5344CB8AC3E}">
        <p14:creationId xmlns:p14="http://schemas.microsoft.com/office/powerpoint/2010/main" val="280628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091267-9741-1CE6-4FB1-5F75A945202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1BEDD654-0B55-183E-D317-BFDD37C93547}"/>
              </a:ext>
            </a:extLst>
          </p:cNvPr>
          <p:cNvSpPr>
            <a:spLocks noGrp="1"/>
          </p:cNvSpPr>
          <p:nvPr>
            <p:ph type="dt" sz="half" idx="10"/>
          </p:nvPr>
        </p:nvSpPr>
        <p:spPr/>
        <p:txBody>
          <a:bodyPr/>
          <a:lstStyle/>
          <a:p>
            <a:fld id="{ED29DD01-FDFA-404C-9B87-CE4C9461BB92}" type="datetimeFigureOut">
              <a:rPr lang="de-DE" smtClean="0"/>
              <a:t>08.06.23</a:t>
            </a:fld>
            <a:endParaRPr lang="de-DE"/>
          </a:p>
        </p:txBody>
      </p:sp>
      <p:sp>
        <p:nvSpPr>
          <p:cNvPr id="4" name="Fußzeilenplatzhalter 3">
            <a:extLst>
              <a:ext uri="{FF2B5EF4-FFF2-40B4-BE49-F238E27FC236}">
                <a16:creationId xmlns:a16="http://schemas.microsoft.com/office/drawing/2014/main" id="{EB241F33-2AD0-8240-A9E1-62DF16A89910}"/>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6B645215-23CD-B0B9-66F2-040A44F19F6D}"/>
              </a:ext>
            </a:extLst>
          </p:cNvPr>
          <p:cNvSpPr>
            <a:spLocks noGrp="1"/>
          </p:cNvSpPr>
          <p:nvPr>
            <p:ph type="sldNum" sz="quarter" idx="12"/>
          </p:nvPr>
        </p:nvSpPr>
        <p:spPr/>
        <p:txBody>
          <a:bodyPr/>
          <a:lstStyle/>
          <a:p>
            <a:fld id="{3C17841A-BC05-0E41-9B62-1F8F932A9729}" type="slidenum">
              <a:rPr lang="de-DE" smtClean="0"/>
              <a:t>‹Nr.›</a:t>
            </a:fld>
            <a:endParaRPr lang="de-DE"/>
          </a:p>
        </p:txBody>
      </p:sp>
    </p:spTree>
    <p:extLst>
      <p:ext uri="{BB962C8B-B14F-4D97-AF65-F5344CB8AC3E}">
        <p14:creationId xmlns:p14="http://schemas.microsoft.com/office/powerpoint/2010/main" val="3124880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4DE4603-C888-D5EC-9904-C03D8ED62513}"/>
              </a:ext>
            </a:extLst>
          </p:cNvPr>
          <p:cNvSpPr>
            <a:spLocks noGrp="1"/>
          </p:cNvSpPr>
          <p:nvPr>
            <p:ph type="dt" sz="half" idx="10"/>
          </p:nvPr>
        </p:nvSpPr>
        <p:spPr/>
        <p:txBody>
          <a:bodyPr/>
          <a:lstStyle/>
          <a:p>
            <a:fld id="{ED29DD01-FDFA-404C-9B87-CE4C9461BB92}" type="datetimeFigureOut">
              <a:rPr lang="de-DE" smtClean="0"/>
              <a:t>08.06.23</a:t>
            </a:fld>
            <a:endParaRPr lang="de-DE"/>
          </a:p>
        </p:txBody>
      </p:sp>
      <p:sp>
        <p:nvSpPr>
          <p:cNvPr id="3" name="Fußzeilenplatzhalter 2">
            <a:extLst>
              <a:ext uri="{FF2B5EF4-FFF2-40B4-BE49-F238E27FC236}">
                <a16:creationId xmlns:a16="http://schemas.microsoft.com/office/drawing/2014/main" id="{971185A9-E6B6-F719-CD14-8980B81E783C}"/>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9017CFF-40A3-FBBD-FDE4-A1CA6811B399}"/>
              </a:ext>
            </a:extLst>
          </p:cNvPr>
          <p:cNvSpPr>
            <a:spLocks noGrp="1"/>
          </p:cNvSpPr>
          <p:nvPr>
            <p:ph type="sldNum" sz="quarter" idx="12"/>
          </p:nvPr>
        </p:nvSpPr>
        <p:spPr/>
        <p:txBody>
          <a:bodyPr/>
          <a:lstStyle/>
          <a:p>
            <a:fld id="{3C17841A-BC05-0E41-9B62-1F8F932A9729}" type="slidenum">
              <a:rPr lang="de-DE" smtClean="0"/>
              <a:t>‹Nr.›</a:t>
            </a:fld>
            <a:endParaRPr lang="de-DE"/>
          </a:p>
        </p:txBody>
      </p:sp>
    </p:spTree>
    <p:extLst>
      <p:ext uri="{BB962C8B-B14F-4D97-AF65-F5344CB8AC3E}">
        <p14:creationId xmlns:p14="http://schemas.microsoft.com/office/powerpoint/2010/main" val="42591940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bk object 17"/>
          <p:cNvSpPr/>
          <p:nvPr userDrawn="1"/>
        </p:nvSpPr>
        <p:spPr>
          <a:xfrm>
            <a:off x="15918145" y="535310"/>
            <a:ext cx="3444920" cy="910964"/>
          </a:xfrm>
          <a:prstGeom prst="rect">
            <a:avLst/>
          </a:prstGeom>
          <a:blipFill>
            <a:blip r:embed="rId4" cstate="print"/>
            <a:stretch>
              <a:fillRect/>
            </a:stretch>
          </a:blipFill>
        </p:spPr>
        <p:txBody>
          <a:bodyPr wrap="square" lIns="0" tIns="0" rIns="0" bIns="0" rtlCol="0"/>
          <a:lstStyle/>
          <a:p>
            <a:endParaRPr sz="818"/>
          </a:p>
        </p:txBody>
      </p:sp>
      <p:sp>
        <p:nvSpPr>
          <p:cNvPr id="9" name="Date Placeholder 3"/>
          <p:cNvSpPr>
            <a:spLocks noGrp="1"/>
          </p:cNvSpPr>
          <p:nvPr>
            <p:ph type="dt" sz="half" idx="2"/>
          </p:nvPr>
        </p:nvSpPr>
        <p:spPr>
          <a:xfrm>
            <a:off x="624811" y="10694935"/>
            <a:ext cx="10548015" cy="420741"/>
          </a:xfrm>
          <a:prstGeom prst="rect">
            <a:avLst/>
          </a:prstGeom>
        </p:spPr>
        <p:txBody>
          <a:bodyPr vert="horz" lIns="91440" tIns="45720" rIns="91440" bIns="45720" rtlCol="0" anchor="ctr"/>
          <a:lstStyle>
            <a:lvl1pPr algn="l">
              <a:defRPr sz="1700">
                <a:solidFill>
                  <a:srgbClr val="003366"/>
                </a:solidFill>
              </a:defRPr>
            </a:lvl1pPr>
          </a:lstStyle>
          <a:p>
            <a:r>
              <a:rPr lang="de-DE"/>
              <a:t>GRK 2454 - Normativität, Kritik, Wandel</a:t>
            </a:r>
            <a:endParaRPr lang="de-DE" dirty="0"/>
          </a:p>
        </p:txBody>
      </p:sp>
      <p:sp>
        <p:nvSpPr>
          <p:cNvPr id="10" name="Slide Number Placeholder 5"/>
          <p:cNvSpPr>
            <a:spLocks noGrp="1"/>
          </p:cNvSpPr>
          <p:nvPr>
            <p:ph type="sldNum" sz="quarter" idx="4"/>
          </p:nvPr>
        </p:nvSpPr>
        <p:spPr>
          <a:xfrm>
            <a:off x="14959012" y="10694935"/>
            <a:ext cx="4523065" cy="420741"/>
          </a:xfrm>
          <a:prstGeom prst="rect">
            <a:avLst/>
          </a:prstGeom>
        </p:spPr>
        <p:txBody>
          <a:bodyPr vert="horz" lIns="91440" tIns="45720" rIns="91440" bIns="45720" rtlCol="0" anchor="ctr"/>
          <a:lstStyle>
            <a:lvl1pPr algn="r">
              <a:defRPr sz="1700">
                <a:solidFill>
                  <a:srgbClr val="003366"/>
                </a:solidFill>
              </a:defRPr>
            </a:lvl1pPr>
          </a:lstStyle>
          <a:p>
            <a:r>
              <a:rPr lang="de-DE" dirty="0"/>
              <a:t>Seite </a:t>
            </a:r>
            <a:fld id="{CCBD1A5B-A822-8C4C-AF10-AC6F3FD4FA21}" type="slidenum">
              <a:rPr lang="de-DE" smtClean="0"/>
              <a:pPr/>
              <a:t>‹Nr.›</a:t>
            </a:fld>
            <a:endParaRPr lang="de-DE" dirty="0"/>
          </a:p>
        </p:txBody>
      </p:sp>
      <p:sp>
        <p:nvSpPr>
          <p:cNvPr id="2" name="Titelplatzhalter 1">
            <a:extLst>
              <a:ext uri="{FF2B5EF4-FFF2-40B4-BE49-F238E27FC236}">
                <a16:creationId xmlns:a16="http://schemas.microsoft.com/office/drawing/2014/main" id="{976EA5A6-BB2C-0FA8-0C50-E70B52BA92E8}"/>
              </a:ext>
            </a:extLst>
          </p:cNvPr>
          <p:cNvSpPr>
            <a:spLocks noGrp="1"/>
          </p:cNvSpPr>
          <p:nvPr>
            <p:ph type="title"/>
          </p:nvPr>
        </p:nvSpPr>
        <p:spPr>
          <a:xfrm>
            <a:off x="1382713" y="601663"/>
            <a:ext cx="17337087" cy="2185987"/>
          </a:xfrm>
          <a:prstGeom prst="rect">
            <a:avLst/>
          </a:prstGeom>
        </p:spPr>
        <p:txBody>
          <a:bodyPr vert="horz" lIns="91440" tIns="45720" rIns="91440" bIns="45720" rtlCol="0" anchor="ctr">
            <a:normAutofit/>
          </a:bodyPr>
          <a:lstStyle/>
          <a:p>
            <a:r>
              <a:rPr lang="de-DE"/>
              <a:t>Mastertitelformat bearbeiten</a:t>
            </a:r>
          </a:p>
        </p:txBody>
      </p:sp>
    </p:spTree>
    <p:extLst>
      <p:ext uri="{BB962C8B-B14F-4D97-AF65-F5344CB8AC3E}">
        <p14:creationId xmlns:p14="http://schemas.microsoft.com/office/powerpoint/2010/main" val="2004962463"/>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p:txStyles>
    <p:titleStyle>
      <a:lvl1pPr algn="l" defTabSz="1507663" rtl="0" eaLnBrk="1" latinLnBrk="0" hangingPunct="1">
        <a:lnSpc>
          <a:spcPct val="90000"/>
        </a:lnSpc>
        <a:spcBef>
          <a:spcPct val="0"/>
        </a:spcBef>
        <a:buNone/>
        <a:defRPr sz="4000" b="1" kern="1200">
          <a:solidFill>
            <a:srgbClr val="003366"/>
          </a:solidFill>
          <a:latin typeface="+mj-lt"/>
          <a:ea typeface="+mj-ea"/>
          <a:cs typeface="+mj-cs"/>
        </a:defRPr>
      </a:lvl1pPr>
    </p:titleStyle>
    <p:bodyStyle>
      <a:lvl1pPr marL="0" indent="0" algn="l" defTabSz="1507663" rtl="0" eaLnBrk="1" latinLnBrk="0" hangingPunct="1">
        <a:lnSpc>
          <a:spcPts val="4400"/>
        </a:lnSpc>
        <a:spcBef>
          <a:spcPts val="1649"/>
        </a:spcBef>
        <a:buFont typeface="Arial" panose="020B0604020202020204" pitchFamily="34" charset="0"/>
        <a:buNone/>
        <a:defRPr sz="3000" b="0" i="0" kern="1200">
          <a:solidFill>
            <a:schemeClr val="tx1"/>
          </a:solidFill>
          <a:latin typeface="+mn-lt"/>
          <a:ea typeface="+mn-ea"/>
          <a:cs typeface="+mn-cs"/>
        </a:defRPr>
      </a:lvl1pPr>
      <a:lvl2pPr marL="753831" indent="0" algn="l" defTabSz="1507663" rtl="0" eaLnBrk="1" latinLnBrk="0" hangingPunct="1">
        <a:lnSpc>
          <a:spcPts val="4400"/>
        </a:lnSpc>
        <a:spcBef>
          <a:spcPts val="824"/>
        </a:spcBef>
        <a:buFont typeface="Arial" panose="020B0604020202020204" pitchFamily="34" charset="0"/>
        <a:buNone/>
        <a:defRPr sz="3000" b="0" i="0" kern="1200">
          <a:solidFill>
            <a:schemeClr val="tx1"/>
          </a:solidFill>
          <a:latin typeface="+mn-lt"/>
          <a:ea typeface="+mn-ea"/>
          <a:cs typeface="+mn-cs"/>
        </a:defRPr>
      </a:lvl2pPr>
      <a:lvl3pPr marL="1507662" indent="0" algn="l" defTabSz="1507663" rtl="0" eaLnBrk="1" latinLnBrk="0" hangingPunct="1">
        <a:lnSpc>
          <a:spcPts val="4400"/>
        </a:lnSpc>
        <a:spcBef>
          <a:spcPts val="824"/>
        </a:spcBef>
        <a:buFont typeface="Arial" panose="020B0604020202020204" pitchFamily="34" charset="0"/>
        <a:buNone/>
        <a:defRPr sz="3000" b="0" i="0" kern="1200">
          <a:solidFill>
            <a:schemeClr val="tx1"/>
          </a:solidFill>
          <a:latin typeface="+mn-lt"/>
          <a:ea typeface="+mn-ea"/>
          <a:cs typeface="+mn-cs"/>
        </a:defRPr>
      </a:lvl3pPr>
      <a:lvl4pPr marL="2261494" indent="0" algn="l" defTabSz="1507663" rtl="0" eaLnBrk="1" latinLnBrk="0" hangingPunct="1">
        <a:lnSpc>
          <a:spcPts val="4400"/>
        </a:lnSpc>
        <a:spcBef>
          <a:spcPts val="824"/>
        </a:spcBef>
        <a:buFont typeface="Arial" panose="020B0604020202020204" pitchFamily="34" charset="0"/>
        <a:buNone/>
        <a:defRPr sz="3000" b="0" i="0" kern="1200">
          <a:solidFill>
            <a:schemeClr val="tx1"/>
          </a:solidFill>
          <a:latin typeface="+mn-lt"/>
          <a:ea typeface="+mn-ea"/>
          <a:cs typeface="+mn-cs"/>
        </a:defRPr>
      </a:lvl4pPr>
      <a:lvl5pPr marL="3015325" indent="0" algn="l" defTabSz="1507663" rtl="0" eaLnBrk="1" latinLnBrk="0" hangingPunct="1">
        <a:lnSpc>
          <a:spcPts val="4400"/>
        </a:lnSpc>
        <a:spcBef>
          <a:spcPts val="824"/>
        </a:spcBef>
        <a:buFont typeface="Arial" panose="020B0604020202020204" pitchFamily="34" charset="0"/>
        <a:buNone/>
        <a:defRPr sz="3000" b="0" i="0" kern="1200">
          <a:solidFill>
            <a:schemeClr val="tx1"/>
          </a:solidFill>
          <a:latin typeface="+mn-lt"/>
          <a:ea typeface="+mn-ea"/>
          <a:cs typeface="+mn-cs"/>
        </a:defRPr>
      </a:lvl5pPr>
      <a:lvl6pPr marL="4146072" indent="-376916" algn="l" defTabSz="1507663"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899904" indent="-376916" algn="l" defTabSz="1507663"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3735" indent="-376916" algn="l" defTabSz="1507663"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7567" indent="-376916" algn="l" defTabSz="1507663"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663" rtl="0" eaLnBrk="1" latinLnBrk="0" hangingPunct="1">
        <a:defRPr sz="2968" kern="1200">
          <a:solidFill>
            <a:schemeClr val="tx1"/>
          </a:solidFill>
          <a:latin typeface="+mn-lt"/>
          <a:ea typeface="+mn-ea"/>
          <a:cs typeface="+mn-cs"/>
        </a:defRPr>
      </a:lvl1pPr>
      <a:lvl2pPr marL="753831" algn="l" defTabSz="1507663" rtl="0" eaLnBrk="1" latinLnBrk="0" hangingPunct="1">
        <a:defRPr sz="2968" kern="1200">
          <a:solidFill>
            <a:schemeClr val="tx1"/>
          </a:solidFill>
          <a:latin typeface="+mn-lt"/>
          <a:ea typeface="+mn-ea"/>
          <a:cs typeface="+mn-cs"/>
        </a:defRPr>
      </a:lvl2pPr>
      <a:lvl3pPr marL="1507663" algn="l" defTabSz="1507663" rtl="0" eaLnBrk="1" latinLnBrk="0" hangingPunct="1">
        <a:defRPr sz="2968" kern="1200">
          <a:solidFill>
            <a:schemeClr val="tx1"/>
          </a:solidFill>
          <a:latin typeface="+mn-lt"/>
          <a:ea typeface="+mn-ea"/>
          <a:cs typeface="+mn-cs"/>
        </a:defRPr>
      </a:lvl3pPr>
      <a:lvl4pPr marL="2261494" algn="l" defTabSz="1507663" rtl="0" eaLnBrk="1" latinLnBrk="0" hangingPunct="1">
        <a:defRPr sz="2968" kern="1200">
          <a:solidFill>
            <a:schemeClr val="tx1"/>
          </a:solidFill>
          <a:latin typeface="+mn-lt"/>
          <a:ea typeface="+mn-ea"/>
          <a:cs typeface="+mn-cs"/>
        </a:defRPr>
      </a:lvl4pPr>
      <a:lvl5pPr marL="3015325" algn="l" defTabSz="1507663" rtl="0" eaLnBrk="1" latinLnBrk="0" hangingPunct="1">
        <a:defRPr sz="2968" kern="1200">
          <a:solidFill>
            <a:schemeClr val="tx1"/>
          </a:solidFill>
          <a:latin typeface="+mn-lt"/>
          <a:ea typeface="+mn-ea"/>
          <a:cs typeface="+mn-cs"/>
        </a:defRPr>
      </a:lvl5pPr>
      <a:lvl6pPr marL="3769157" algn="l" defTabSz="1507663" rtl="0" eaLnBrk="1" latinLnBrk="0" hangingPunct="1">
        <a:defRPr sz="2968" kern="1200">
          <a:solidFill>
            <a:schemeClr val="tx1"/>
          </a:solidFill>
          <a:latin typeface="+mn-lt"/>
          <a:ea typeface="+mn-ea"/>
          <a:cs typeface="+mn-cs"/>
        </a:defRPr>
      </a:lvl6pPr>
      <a:lvl7pPr marL="4522988" algn="l" defTabSz="1507663" rtl="0" eaLnBrk="1" latinLnBrk="0" hangingPunct="1">
        <a:defRPr sz="2968" kern="1200">
          <a:solidFill>
            <a:schemeClr val="tx1"/>
          </a:solidFill>
          <a:latin typeface="+mn-lt"/>
          <a:ea typeface="+mn-ea"/>
          <a:cs typeface="+mn-cs"/>
        </a:defRPr>
      </a:lvl7pPr>
      <a:lvl8pPr marL="5276820" algn="l" defTabSz="1507663" rtl="0" eaLnBrk="1" latinLnBrk="0" hangingPunct="1">
        <a:defRPr sz="2968" kern="1200">
          <a:solidFill>
            <a:schemeClr val="tx1"/>
          </a:solidFill>
          <a:latin typeface="+mn-lt"/>
          <a:ea typeface="+mn-ea"/>
          <a:cs typeface="+mn-cs"/>
        </a:defRPr>
      </a:lvl8pPr>
      <a:lvl9pPr marL="6030651" algn="l" defTabSz="1507663" rtl="0" eaLnBrk="1" latinLnBrk="0" hangingPunct="1">
        <a:defRPr sz="29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81580B5-D090-36E7-37BE-2BA10218D01C}"/>
              </a:ext>
            </a:extLst>
          </p:cNvPr>
          <p:cNvSpPr>
            <a:spLocks noGrp="1"/>
          </p:cNvSpPr>
          <p:nvPr>
            <p:ph type="title"/>
          </p:nvPr>
        </p:nvSpPr>
        <p:spPr>
          <a:xfrm>
            <a:off x="1382713" y="601663"/>
            <a:ext cx="17337087" cy="2185987"/>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C7C29868-A916-A738-F7D9-6D6542AD2CBE}"/>
              </a:ext>
            </a:extLst>
          </p:cNvPr>
          <p:cNvSpPr>
            <a:spLocks noGrp="1"/>
          </p:cNvSpPr>
          <p:nvPr>
            <p:ph type="body" idx="1"/>
          </p:nvPr>
        </p:nvSpPr>
        <p:spPr>
          <a:xfrm>
            <a:off x="1382713" y="3009900"/>
            <a:ext cx="17337087" cy="717550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92D2B8F-624B-7AC8-1426-C6D751987F56}"/>
              </a:ext>
            </a:extLst>
          </p:cNvPr>
          <p:cNvSpPr>
            <a:spLocks noGrp="1"/>
          </p:cNvSpPr>
          <p:nvPr>
            <p:ph type="dt" sz="half" idx="2"/>
          </p:nvPr>
        </p:nvSpPr>
        <p:spPr>
          <a:xfrm>
            <a:off x="1382713" y="10480675"/>
            <a:ext cx="4522787" cy="601663"/>
          </a:xfrm>
          <a:prstGeom prst="rect">
            <a:avLst/>
          </a:prstGeom>
        </p:spPr>
        <p:txBody>
          <a:bodyPr vert="horz" lIns="91440" tIns="45720" rIns="91440" bIns="45720" rtlCol="0" anchor="ctr"/>
          <a:lstStyle>
            <a:lvl1pPr algn="l">
              <a:defRPr sz="1200">
                <a:solidFill>
                  <a:schemeClr val="tx1">
                    <a:tint val="75000"/>
                  </a:schemeClr>
                </a:solidFill>
              </a:defRPr>
            </a:lvl1pPr>
          </a:lstStyle>
          <a:p>
            <a:fld id="{ED29DD01-FDFA-404C-9B87-CE4C9461BB92}" type="datetimeFigureOut">
              <a:rPr lang="de-DE" smtClean="0"/>
              <a:t>08.06.23</a:t>
            </a:fld>
            <a:endParaRPr lang="de-DE"/>
          </a:p>
        </p:txBody>
      </p:sp>
      <p:sp>
        <p:nvSpPr>
          <p:cNvPr id="5" name="Fußzeilenplatzhalter 4">
            <a:extLst>
              <a:ext uri="{FF2B5EF4-FFF2-40B4-BE49-F238E27FC236}">
                <a16:creationId xmlns:a16="http://schemas.microsoft.com/office/drawing/2014/main" id="{67AD38BF-F293-C5BF-C9ED-9BBF957040AB}"/>
              </a:ext>
            </a:extLst>
          </p:cNvPr>
          <p:cNvSpPr>
            <a:spLocks noGrp="1"/>
          </p:cNvSpPr>
          <p:nvPr>
            <p:ph type="ftr" sz="quarter" idx="3"/>
          </p:nvPr>
        </p:nvSpPr>
        <p:spPr>
          <a:xfrm>
            <a:off x="6659563" y="10480675"/>
            <a:ext cx="6783387" cy="60166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91999F21-3F4E-FC1A-A5C2-370AC4E80E4A}"/>
              </a:ext>
            </a:extLst>
          </p:cNvPr>
          <p:cNvSpPr>
            <a:spLocks noGrp="1"/>
          </p:cNvSpPr>
          <p:nvPr>
            <p:ph type="sldNum" sz="quarter" idx="4"/>
          </p:nvPr>
        </p:nvSpPr>
        <p:spPr>
          <a:xfrm>
            <a:off x="14197013" y="10480675"/>
            <a:ext cx="4522787" cy="601663"/>
          </a:xfrm>
          <a:prstGeom prst="rect">
            <a:avLst/>
          </a:prstGeom>
        </p:spPr>
        <p:txBody>
          <a:bodyPr vert="horz" lIns="91440" tIns="45720" rIns="91440" bIns="45720" rtlCol="0" anchor="ctr"/>
          <a:lstStyle>
            <a:lvl1pPr algn="r">
              <a:defRPr sz="1200">
                <a:solidFill>
                  <a:schemeClr val="tx1">
                    <a:tint val="75000"/>
                  </a:schemeClr>
                </a:solidFill>
              </a:defRPr>
            </a:lvl1pPr>
          </a:lstStyle>
          <a:p>
            <a:fld id="{3C17841A-BC05-0E41-9B62-1F8F932A9729}" type="slidenum">
              <a:rPr lang="de-DE" smtClean="0"/>
              <a:t>‹Nr.›</a:t>
            </a:fld>
            <a:endParaRPr lang="de-DE"/>
          </a:p>
        </p:txBody>
      </p:sp>
    </p:spTree>
    <p:extLst>
      <p:ext uri="{BB962C8B-B14F-4D97-AF65-F5344CB8AC3E}">
        <p14:creationId xmlns:p14="http://schemas.microsoft.com/office/powerpoint/2010/main" val="244011568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15.xml"/><Relationship Id="rId16" Type="http://schemas.openxmlformats.org/officeDocument/2006/relationships/image" Target="../media/image24.sv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9E9C202-9B1B-1116-A4F1-D69174A2AAFB}"/>
              </a:ext>
            </a:extLst>
          </p:cNvPr>
          <p:cNvSpPr>
            <a:spLocks noGrp="1"/>
          </p:cNvSpPr>
          <p:nvPr>
            <p:ph idx="1"/>
          </p:nvPr>
        </p:nvSpPr>
        <p:spPr/>
        <p:txBody>
          <a:bodyPr anchor="ctr"/>
          <a:lstStyle/>
          <a:p>
            <a:pPr algn="ctr"/>
            <a:r>
              <a:rPr lang="de-DE" sz="4800" b="1" dirty="0">
                <a:solidFill>
                  <a:srgbClr val="923F6D"/>
                </a:solidFill>
              </a:rPr>
              <a:t>Dialektik als Kritik? Zum Wandel des Begriffs </a:t>
            </a:r>
          </a:p>
          <a:p>
            <a:pPr algn="ctr"/>
            <a:r>
              <a:rPr lang="de-DE" b="1" dirty="0"/>
              <a:t>26.01.2023</a:t>
            </a:r>
            <a:endParaRPr lang="de-DE" b="1" dirty="0">
              <a:solidFill>
                <a:srgbClr val="923F6D"/>
              </a:solidFill>
            </a:endParaRPr>
          </a:p>
          <a:p>
            <a:pPr algn="ctr"/>
            <a:endParaRPr lang="de-DE" b="1" dirty="0">
              <a:solidFill>
                <a:srgbClr val="923F6D"/>
              </a:solidFill>
            </a:endParaRPr>
          </a:p>
          <a:p>
            <a:pPr algn="ctr"/>
            <a:r>
              <a:rPr lang="de-DE" b="1" dirty="0">
                <a:solidFill>
                  <a:srgbClr val="923F6D"/>
                </a:solidFill>
              </a:rPr>
              <a:t>Dr. Tobias Wieland</a:t>
            </a:r>
          </a:p>
          <a:p>
            <a:pPr algn="ctr"/>
            <a:r>
              <a:rPr lang="de-DE" dirty="0" err="1">
                <a:solidFill>
                  <a:srgbClr val="923F6D"/>
                </a:solidFill>
              </a:rPr>
              <a:t>Tobias.Wieland@fu-berlin.de</a:t>
            </a:r>
            <a:endParaRPr lang="de-DE" dirty="0">
              <a:solidFill>
                <a:srgbClr val="923F6D"/>
              </a:solidFill>
            </a:endParaRPr>
          </a:p>
        </p:txBody>
      </p:sp>
    </p:spTree>
    <p:extLst>
      <p:ext uri="{BB962C8B-B14F-4D97-AF65-F5344CB8AC3E}">
        <p14:creationId xmlns:p14="http://schemas.microsoft.com/office/powerpoint/2010/main" val="363445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CD6A79-F76A-C1C2-741F-825E683CD8FA}"/>
              </a:ext>
            </a:extLst>
          </p:cNvPr>
          <p:cNvSpPr>
            <a:spLocks noGrp="1"/>
          </p:cNvSpPr>
          <p:nvPr>
            <p:ph type="title"/>
          </p:nvPr>
        </p:nvSpPr>
        <p:spPr/>
        <p:txBody>
          <a:bodyPr>
            <a:normAutofit/>
          </a:bodyPr>
          <a:lstStyle/>
          <a:p>
            <a:pPr algn="just">
              <a:lnSpc>
                <a:spcPct val="150000"/>
              </a:lnSpc>
            </a:pPr>
            <a:r>
              <a:rPr lang="de-DE" dirty="0">
                <a:effectLst/>
                <a:latin typeface="NexusSansPro" panose="020B0504030101020102" pitchFamily="34" charset="77"/>
                <a:ea typeface="Calibri" panose="020F0502020204030204" pitchFamily="34" charset="0"/>
                <a:cs typeface="Times New Roman" panose="02020603050405020304" pitchFamily="18" charset="0"/>
              </a:rPr>
              <a:t>Fünf  </a:t>
            </a:r>
            <a:r>
              <a:rPr lang="de-DE" dirty="0">
                <a:latin typeface="NexusSansPro" panose="020B0504030101020102" pitchFamily="34" charset="77"/>
                <a:ea typeface="Calibri" panose="020F0502020204030204" pitchFamily="34" charset="0"/>
                <a:cs typeface="Times New Roman" panose="02020603050405020304" pitchFamily="18" charset="0"/>
              </a:rPr>
              <a:t>Prämissen </a:t>
            </a:r>
            <a:r>
              <a:rPr lang="de-DE" dirty="0">
                <a:effectLst/>
                <a:latin typeface="NexusSansPro" panose="020B0504030101020102" pitchFamily="34" charset="77"/>
                <a:ea typeface="Calibri" panose="020F0502020204030204" pitchFamily="34" charset="0"/>
                <a:cs typeface="Times New Roman" panose="02020603050405020304" pitchFamily="18" charset="0"/>
              </a:rPr>
              <a:t>kritischer Dialektik</a:t>
            </a:r>
            <a:endParaRPr lang="de-D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umsplatzhalter 3">
            <a:extLst>
              <a:ext uri="{FF2B5EF4-FFF2-40B4-BE49-F238E27FC236}">
                <a16:creationId xmlns:a16="http://schemas.microsoft.com/office/drawing/2014/main" id="{540EFC4F-49C2-6FDC-81CF-244CD34C00F4}"/>
              </a:ext>
            </a:extLst>
          </p:cNvPr>
          <p:cNvSpPr>
            <a:spLocks noGrp="1"/>
          </p:cNvSpPr>
          <p:nvPr>
            <p:ph type="dt" sz="half" idx="10"/>
          </p:nvPr>
        </p:nvSpPr>
        <p:spPr/>
        <p:txBody>
          <a:bodyPr/>
          <a:lstStyle/>
          <a:p>
            <a:r>
              <a:rPr lang="de-DE" b="1"/>
              <a:t>Dialektik als Kritik? Zum Wandel des Begriffs 	</a:t>
            </a:r>
            <a:r>
              <a:rPr lang="de-DE"/>
              <a:t>Seite </a:t>
            </a:r>
            <a:fld id="{CCBD1A5B-A822-8C4C-AF10-AC6F3FD4FA21}" type="slidenum">
              <a:rPr lang="de-DE" smtClean="0"/>
              <a:pPr/>
              <a:t>10</a:t>
            </a:fld>
            <a:endParaRPr lang="de-DE" dirty="0"/>
          </a:p>
        </p:txBody>
      </p:sp>
      <p:sp>
        <p:nvSpPr>
          <p:cNvPr id="8" name="Inhaltsplatzhalter 7">
            <a:extLst>
              <a:ext uri="{FF2B5EF4-FFF2-40B4-BE49-F238E27FC236}">
                <a16:creationId xmlns:a16="http://schemas.microsoft.com/office/drawing/2014/main" id="{B443C9D6-0FA4-F1A6-5BFF-953FD2E79420}"/>
              </a:ext>
            </a:extLst>
          </p:cNvPr>
          <p:cNvSpPr>
            <a:spLocks noGrp="1"/>
          </p:cNvSpPr>
          <p:nvPr>
            <p:ph idx="1"/>
          </p:nvPr>
        </p:nvSpPr>
        <p:spPr>
          <a:xfrm>
            <a:off x="2690815" y="3816927"/>
            <a:ext cx="12911136" cy="7264160"/>
          </a:xfrm>
        </p:spPr>
        <p:txBody>
          <a:bodyPr/>
          <a:lstStyle/>
          <a:p>
            <a:pPr marL="742950" indent="-742950" algn="just">
              <a:lnSpc>
                <a:spcPct val="150000"/>
              </a:lnSpc>
              <a:buFont typeface="+mj-lt"/>
              <a:buAutoNum type="arabicPeriod" startAt="4"/>
            </a:pPr>
            <a:r>
              <a:rPr lang="de-DE" sz="4400" dirty="0">
                <a:effectLst/>
                <a:latin typeface="NexusSansPro" panose="020B0504030101020102" pitchFamily="34" charset="77"/>
                <a:ea typeface="Calibri" panose="020F0502020204030204" pitchFamily="34" charset="0"/>
                <a:cs typeface="NexusSansPro" panose="020B0504030101020102" pitchFamily="34" charset="77"/>
              </a:rPr>
              <a:t>Alle Urteile der normativen Praxis des Schließens bleiben für Hegel problematisch, da die Wirklichkeit selbst dynamisch ist. Deshalb sind Sein und Sollen zu trennen. </a:t>
            </a:r>
          </a:p>
          <a:p>
            <a:pPr algn="just">
              <a:lnSpc>
                <a:spcPct val="150000"/>
              </a:lnSpc>
            </a:pPr>
            <a:endParaRPr lang="de-DE" sz="4400" dirty="0">
              <a:latin typeface="NexusSansPro" panose="020B0504030101020102" pitchFamily="34" charset="77"/>
              <a:cs typeface="NexusSansPro" panose="020B0504030101020102" pitchFamily="34" charset="77"/>
            </a:endParaRPr>
          </a:p>
        </p:txBody>
      </p:sp>
      <p:sp>
        <p:nvSpPr>
          <p:cNvPr id="3" name="Textfeld 2">
            <a:extLst>
              <a:ext uri="{FF2B5EF4-FFF2-40B4-BE49-F238E27FC236}">
                <a16:creationId xmlns:a16="http://schemas.microsoft.com/office/drawing/2014/main" id="{71CBECB7-FE0A-C6A0-239F-ED37C6F83714}"/>
              </a:ext>
            </a:extLst>
          </p:cNvPr>
          <p:cNvSpPr txBox="1"/>
          <p:nvPr/>
        </p:nvSpPr>
        <p:spPr>
          <a:xfrm>
            <a:off x="2681147" y="8191323"/>
            <a:ext cx="184731" cy="549061"/>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0355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CCCCBD-7CA6-4ED6-CD2A-A767E459FA14}"/>
              </a:ext>
            </a:extLst>
          </p:cNvPr>
          <p:cNvSpPr>
            <a:spLocks noGrp="1"/>
          </p:cNvSpPr>
          <p:nvPr>
            <p:ph type="title"/>
          </p:nvPr>
        </p:nvSpPr>
        <p:spPr/>
        <p:txBody>
          <a:bodyPr/>
          <a:lstStyle/>
          <a:p>
            <a:r>
              <a:rPr lang="de-DE" dirty="0">
                <a:latin typeface="NexusSansPro" panose="020B0504030101020102" pitchFamily="34" charset="77"/>
                <a:cs typeface="NexusSansPro" panose="020B0504030101020102" pitchFamily="34" charset="77"/>
              </a:rPr>
              <a:t>Textuelle Evidenz zu Prämisse 4</a:t>
            </a:r>
            <a:endParaRPr lang="en-US" dirty="0"/>
          </a:p>
        </p:txBody>
      </p:sp>
      <p:pic>
        <p:nvPicPr>
          <p:cNvPr id="8" name="Inhaltsplatzhalter 7">
            <a:extLst>
              <a:ext uri="{FF2B5EF4-FFF2-40B4-BE49-F238E27FC236}">
                <a16:creationId xmlns:a16="http://schemas.microsoft.com/office/drawing/2014/main" id="{E9120C14-EC26-8E18-E894-AC80127191F2}"/>
              </a:ext>
            </a:extLst>
          </p:cNvPr>
          <p:cNvPicPr>
            <a:picLocks noGrp="1" noChangeAspect="1"/>
          </p:cNvPicPr>
          <p:nvPr>
            <p:ph idx="1"/>
          </p:nvPr>
        </p:nvPicPr>
        <p:blipFill>
          <a:blip r:embed="rId3"/>
          <a:srcRect/>
          <a:stretch/>
        </p:blipFill>
        <p:spPr>
          <a:xfrm>
            <a:off x="2418407" y="2588773"/>
            <a:ext cx="15750131" cy="5441372"/>
          </a:xfrm>
        </p:spPr>
      </p:pic>
      <p:sp>
        <p:nvSpPr>
          <p:cNvPr id="4" name="Datumsplatzhalter 3">
            <a:extLst>
              <a:ext uri="{FF2B5EF4-FFF2-40B4-BE49-F238E27FC236}">
                <a16:creationId xmlns:a16="http://schemas.microsoft.com/office/drawing/2014/main" id="{193502F5-0208-9ABE-E737-C3765F6F4E45}"/>
              </a:ext>
            </a:extLst>
          </p:cNvPr>
          <p:cNvSpPr>
            <a:spLocks noGrp="1"/>
          </p:cNvSpPr>
          <p:nvPr>
            <p:ph type="dt" sz="half" idx="10"/>
          </p:nvPr>
        </p:nvSpPr>
        <p:spPr/>
        <p:txBody>
          <a:bodyPr/>
          <a:lstStyle/>
          <a:p>
            <a:r>
              <a:rPr lang="de-DE" b="1"/>
              <a:t>Dialektik als Kritik? Zum Wandel des Begriffs 	</a:t>
            </a:r>
            <a:r>
              <a:rPr lang="de-DE"/>
              <a:t>Seite </a:t>
            </a:r>
            <a:fld id="{CCBD1A5B-A822-8C4C-AF10-AC6F3FD4FA21}" type="slidenum">
              <a:rPr lang="de-DE" smtClean="0"/>
              <a:pPr/>
              <a:t>11</a:t>
            </a:fld>
            <a:endParaRPr lang="de-DE" dirty="0"/>
          </a:p>
        </p:txBody>
      </p:sp>
      <p:sp>
        <p:nvSpPr>
          <p:cNvPr id="9" name="Textfeld 8">
            <a:extLst>
              <a:ext uri="{FF2B5EF4-FFF2-40B4-BE49-F238E27FC236}">
                <a16:creationId xmlns:a16="http://schemas.microsoft.com/office/drawing/2014/main" id="{6DAC16F9-8215-9B82-2FB0-A99B6742357B}"/>
              </a:ext>
            </a:extLst>
          </p:cNvPr>
          <p:cNvSpPr txBox="1"/>
          <p:nvPr/>
        </p:nvSpPr>
        <p:spPr>
          <a:xfrm>
            <a:off x="3138488" y="8472104"/>
            <a:ext cx="5472608" cy="1446550"/>
          </a:xfrm>
          <a:prstGeom prst="rect">
            <a:avLst/>
          </a:prstGeom>
          <a:noFill/>
        </p:spPr>
        <p:txBody>
          <a:bodyPr wrap="square" rtlCol="0">
            <a:spAutoFit/>
          </a:bodyPr>
          <a:lstStyle/>
          <a:p>
            <a:r>
              <a:rPr lang="de-DE" sz="4400" dirty="0">
                <a:solidFill>
                  <a:srgbClr val="923F6D"/>
                </a:solidFill>
                <a:latin typeface="NexusSansPro" panose="020B0504030101020102" pitchFamily="34" charset="77"/>
                <a:cs typeface="NexusSansPro" panose="020B0504030101020102" pitchFamily="34" charset="77"/>
              </a:rPr>
              <a:t>Gesammelte Werke</a:t>
            </a:r>
            <a:r>
              <a:rPr lang="en-US" sz="4400" dirty="0">
                <a:solidFill>
                  <a:srgbClr val="923F6D"/>
                </a:solidFill>
                <a:latin typeface="NexusSansPro" panose="020B0504030101020102" pitchFamily="34" charset="77"/>
                <a:cs typeface="NexusSansPro" panose="020B0504030101020102" pitchFamily="34" charset="77"/>
              </a:rPr>
              <a:t> 12, S. 88</a:t>
            </a:r>
          </a:p>
        </p:txBody>
      </p:sp>
    </p:spTree>
    <p:extLst>
      <p:ext uri="{BB962C8B-B14F-4D97-AF65-F5344CB8AC3E}">
        <p14:creationId xmlns:p14="http://schemas.microsoft.com/office/powerpoint/2010/main" val="1461662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CD6A79-F76A-C1C2-741F-825E683CD8FA}"/>
              </a:ext>
            </a:extLst>
          </p:cNvPr>
          <p:cNvSpPr>
            <a:spLocks noGrp="1"/>
          </p:cNvSpPr>
          <p:nvPr>
            <p:ph type="title"/>
          </p:nvPr>
        </p:nvSpPr>
        <p:spPr/>
        <p:txBody>
          <a:bodyPr>
            <a:normAutofit/>
          </a:bodyPr>
          <a:lstStyle/>
          <a:p>
            <a:pPr algn="just">
              <a:lnSpc>
                <a:spcPct val="150000"/>
              </a:lnSpc>
            </a:pPr>
            <a:r>
              <a:rPr lang="de-DE" dirty="0">
                <a:effectLst/>
                <a:latin typeface="NexusSansPro" panose="020B0504030101020102" pitchFamily="34" charset="77"/>
                <a:ea typeface="Calibri" panose="020F0502020204030204" pitchFamily="34" charset="0"/>
                <a:cs typeface="Times New Roman" panose="02020603050405020304" pitchFamily="18" charset="0"/>
              </a:rPr>
              <a:t>Fünf  </a:t>
            </a:r>
            <a:r>
              <a:rPr lang="de-DE" dirty="0">
                <a:latin typeface="NexusSansPro" panose="020B0504030101020102" pitchFamily="34" charset="77"/>
                <a:ea typeface="Calibri" panose="020F0502020204030204" pitchFamily="34" charset="0"/>
                <a:cs typeface="Times New Roman" panose="02020603050405020304" pitchFamily="18" charset="0"/>
              </a:rPr>
              <a:t>Prämissen </a:t>
            </a:r>
            <a:r>
              <a:rPr lang="de-DE" dirty="0">
                <a:effectLst/>
                <a:latin typeface="NexusSansPro" panose="020B0504030101020102" pitchFamily="34" charset="77"/>
                <a:ea typeface="Calibri" panose="020F0502020204030204" pitchFamily="34" charset="0"/>
                <a:cs typeface="Times New Roman" panose="02020603050405020304" pitchFamily="18" charset="0"/>
              </a:rPr>
              <a:t>kritischer Dialektik</a:t>
            </a:r>
            <a:endParaRPr lang="de-D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umsplatzhalter 3">
            <a:extLst>
              <a:ext uri="{FF2B5EF4-FFF2-40B4-BE49-F238E27FC236}">
                <a16:creationId xmlns:a16="http://schemas.microsoft.com/office/drawing/2014/main" id="{540EFC4F-49C2-6FDC-81CF-244CD34C00F4}"/>
              </a:ext>
            </a:extLst>
          </p:cNvPr>
          <p:cNvSpPr>
            <a:spLocks noGrp="1"/>
          </p:cNvSpPr>
          <p:nvPr>
            <p:ph type="dt" sz="half" idx="10"/>
          </p:nvPr>
        </p:nvSpPr>
        <p:spPr/>
        <p:txBody>
          <a:bodyPr/>
          <a:lstStyle/>
          <a:p>
            <a:r>
              <a:rPr lang="de-DE" b="1"/>
              <a:t>Dialektik als Kritik? Zum Wandel des Begriffs 	</a:t>
            </a:r>
            <a:r>
              <a:rPr lang="de-DE"/>
              <a:t>Seite </a:t>
            </a:r>
            <a:fld id="{CCBD1A5B-A822-8C4C-AF10-AC6F3FD4FA21}" type="slidenum">
              <a:rPr lang="de-DE" smtClean="0"/>
              <a:pPr/>
              <a:t>12</a:t>
            </a:fld>
            <a:endParaRPr lang="de-DE" dirty="0"/>
          </a:p>
        </p:txBody>
      </p:sp>
      <p:sp>
        <p:nvSpPr>
          <p:cNvPr id="8" name="Inhaltsplatzhalter 7">
            <a:extLst>
              <a:ext uri="{FF2B5EF4-FFF2-40B4-BE49-F238E27FC236}">
                <a16:creationId xmlns:a16="http://schemas.microsoft.com/office/drawing/2014/main" id="{B443C9D6-0FA4-F1A6-5BFF-953FD2E79420}"/>
              </a:ext>
            </a:extLst>
          </p:cNvPr>
          <p:cNvSpPr>
            <a:spLocks noGrp="1"/>
          </p:cNvSpPr>
          <p:nvPr>
            <p:ph idx="1"/>
          </p:nvPr>
        </p:nvSpPr>
        <p:spPr>
          <a:xfrm>
            <a:off x="2690815" y="3816927"/>
            <a:ext cx="12911136" cy="7264160"/>
          </a:xfrm>
        </p:spPr>
        <p:txBody>
          <a:bodyPr/>
          <a:lstStyle/>
          <a:p>
            <a:pPr marL="742950" indent="-742950" algn="just">
              <a:lnSpc>
                <a:spcPct val="150000"/>
              </a:lnSpc>
              <a:buFont typeface="+mj-lt"/>
              <a:buAutoNum type="arabicPeriod" startAt="5"/>
            </a:pPr>
            <a:r>
              <a:rPr lang="de-DE" sz="4400" dirty="0">
                <a:effectLst/>
                <a:latin typeface="NexusSansPro" panose="020B0504030101020102" pitchFamily="34" charset="77"/>
                <a:ea typeface="Calibri" panose="020F0502020204030204" pitchFamily="34" charset="0"/>
                <a:cs typeface="NexusSansPro" panose="020B0504030101020102" pitchFamily="34" charset="77"/>
              </a:rPr>
              <a:t>Begriffliche Wahrheit setzt voraus, dass die Widersprüche der Wirklichkeit, die sich der Anschauung und der Vorstellung entziehen, als produktives Element der Freiheit des Geistes integriert werden. </a:t>
            </a:r>
          </a:p>
          <a:p>
            <a:pPr algn="just">
              <a:lnSpc>
                <a:spcPct val="150000"/>
              </a:lnSpc>
            </a:pPr>
            <a:endParaRPr lang="de-DE" sz="4400" dirty="0">
              <a:latin typeface="NexusSansPro" panose="020B0504030101020102" pitchFamily="34" charset="77"/>
              <a:cs typeface="NexusSansPro" panose="020B0504030101020102" pitchFamily="34" charset="77"/>
            </a:endParaRPr>
          </a:p>
        </p:txBody>
      </p:sp>
      <p:sp>
        <p:nvSpPr>
          <p:cNvPr id="3" name="Textfeld 2">
            <a:extLst>
              <a:ext uri="{FF2B5EF4-FFF2-40B4-BE49-F238E27FC236}">
                <a16:creationId xmlns:a16="http://schemas.microsoft.com/office/drawing/2014/main" id="{71CBECB7-FE0A-C6A0-239F-ED37C6F83714}"/>
              </a:ext>
            </a:extLst>
          </p:cNvPr>
          <p:cNvSpPr txBox="1"/>
          <p:nvPr/>
        </p:nvSpPr>
        <p:spPr>
          <a:xfrm>
            <a:off x="2681147" y="8191323"/>
            <a:ext cx="184731" cy="549061"/>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1315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CD6A79-F76A-C1C2-741F-825E683CD8FA}"/>
              </a:ext>
            </a:extLst>
          </p:cNvPr>
          <p:cNvSpPr>
            <a:spLocks noGrp="1"/>
          </p:cNvSpPr>
          <p:nvPr>
            <p:ph type="title"/>
          </p:nvPr>
        </p:nvSpPr>
        <p:spPr/>
        <p:txBody>
          <a:bodyPr>
            <a:normAutofit/>
          </a:bodyPr>
          <a:lstStyle/>
          <a:p>
            <a:pPr algn="just">
              <a:lnSpc>
                <a:spcPct val="150000"/>
              </a:lnSpc>
            </a:pPr>
            <a:r>
              <a:rPr lang="de-DE" dirty="0">
                <a:effectLst/>
                <a:latin typeface="NexusSansPro" panose="020B0504030101020102" pitchFamily="34" charset="77"/>
                <a:ea typeface="Calibri" panose="020F0502020204030204" pitchFamily="34" charset="0"/>
                <a:cs typeface="Times New Roman" panose="02020603050405020304" pitchFamily="18" charset="0"/>
              </a:rPr>
              <a:t>Ein Schlusswort </a:t>
            </a:r>
            <a:endParaRPr lang="de-D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umsplatzhalter 3">
            <a:extLst>
              <a:ext uri="{FF2B5EF4-FFF2-40B4-BE49-F238E27FC236}">
                <a16:creationId xmlns:a16="http://schemas.microsoft.com/office/drawing/2014/main" id="{540EFC4F-49C2-6FDC-81CF-244CD34C00F4}"/>
              </a:ext>
            </a:extLst>
          </p:cNvPr>
          <p:cNvSpPr>
            <a:spLocks noGrp="1"/>
          </p:cNvSpPr>
          <p:nvPr>
            <p:ph type="dt" sz="half" idx="10"/>
          </p:nvPr>
        </p:nvSpPr>
        <p:spPr/>
        <p:txBody>
          <a:bodyPr/>
          <a:lstStyle/>
          <a:p>
            <a:r>
              <a:rPr lang="de-DE" b="1"/>
              <a:t>Dialektik als Kritik? Zum Wandel des Begriffs 	</a:t>
            </a:r>
            <a:r>
              <a:rPr lang="de-DE"/>
              <a:t>Seite </a:t>
            </a:r>
            <a:fld id="{CCBD1A5B-A822-8C4C-AF10-AC6F3FD4FA21}" type="slidenum">
              <a:rPr lang="de-DE" smtClean="0"/>
              <a:pPr/>
              <a:t>13</a:t>
            </a:fld>
            <a:endParaRPr lang="de-DE" dirty="0"/>
          </a:p>
        </p:txBody>
      </p:sp>
      <p:sp>
        <p:nvSpPr>
          <p:cNvPr id="8" name="Inhaltsplatzhalter 7">
            <a:extLst>
              <a:ext uri="{FF2B5EF4-FFF2-40B4-BE49-F238E27FC236}">
                <a16:creationId xmlns:a16="http://schemas.microsoft.com/office/drawing/2014/main" id="{B443C9D6-0FA4-F1A6-5BFF-953FD2E79420}"/>
              </a:ext>
            </a:extLst>
          </p:cNvPr>
          <p:cNvSpPr>
            <a:spLocks noGrp="1"/>
          </p:cNvSpPr>
          <p:nvPr>
            <p:ph idx="1"/>
          </p:nvPr>
        </p:nvSpPr>
        <p:spPr>
          <a:xfrm>
            <a:off x="2690815" y="3816927"/>
            <a:ext cx="12911136" cy="7264160"/>
          </a:xfrm>
        </p:spPr>
        <p:txBody>
          <a:bodyPr/>
          <a:lstStyle/>
          <a:p>
            <a:pPr algn="just">
              <a:lnSpc>
                <a:spcPct val="150000"/>
              </a:lnSpc>
            </a:pPr>
            <a:r>
              <a:rPr lang="de-DE" sz="4400" dirty="0">
                <a:latin typeface="Arial" panose="020B0604020202020204" pitchFamily="34" charset="0"/>
                <a:ea typeface="Calibri" panose="020F0502020204030204" pitchFamily="34" charset="0"/>
                <a:cs typeface="Arial" panose="020B0604020202020204" pitchFamily="34" charset="0"/>
              </a:rPr>
              <a:t>Im Streit der Fakultäten des Denkens bleibt es der ewige Verwurf an die Dialektik, sie verirre den Verstand, indem sie klar Getrenntes verwische. Und gerade deshalb wird Dialektik immer politisch sein. </a:t>
            </a:r>
            <a:endParaRPr lang="de-DE" sz="4400" dirty="0">
              <a:latin typeface="Calibri" panose="020F0502020204030204" pitchFamily="34" charset="0"/>
              <a:ea typeface="Calibri" panose="020F0502020204030204" pitchFamily="34" charset="0"/>
              <a:cs typeface="Arial" panose="020B0604020202020204" pitchFamily="34" charset="0"/>
            </a:endParaRPr>
          </a:p>
        </p:txBody>
      </p:sp>
      <p:sp>
        <p:nvSpPr>
          <p:cNvPr id="3" name="Textfeld 2">
            <a:extLst>
              <a:ext uri="{FF2B5EF4-FFF2-40B4-BE49-F238E27FC236}">
                <a16:creationId xmlns:a16="http://schemas.microsoft.com/office/drawing/2014/main" id="{71CBECB7-FE0A-C6A0-239F-ED37C6F83714}"/>
              </a:ext>
            </a:extLst>
          </p:cNvPr>
          <p:cNvSpPr txBox="1"/>
          <p:nvPr/>
        </p:nvSpPr>
        <p:spPr>
          <a:xfrm>
            <a:off x="2681147" y="8191323"/>
            <a:ext cx="184731" cy="549061"/>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350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9E9C202-9B1B-1116-A4F1-D69174A2AAFB}"/>
              </a:ext>
            </a:extLst>
          </p:cNvPr>
          <p:cNvSpPr>
            <a:spLocks noGrp="1"/>
          </p:cNvSpPr>
          <p:nvPr>
            <p:ph idx="1"/>
          </p:nvPr>
        </p:nvSpPr>
        <p:spPr/>
        <p:txBody>
          <a:bodyPr anchor="ctr"/>
          <a:lstStyle/>
          <a:p>
            <a:pPr algn="ctr"/>
            <a:r>
              <a:rPr lang="de-DE" sz="6000" dirty="0">
                <a:solidFill>
                  <a:srgbClr val="923F6D"/>
                </a:solidFill>
                <a:latin typeface="NexusSansPro" panose="020B0504030101020102" pitchFamily="34" charset="77"/>
                <a:cs typeface="NexusSansPro" panose="020B0504030101020102" pitchFamily="34" charset="77"/>
              </a:rPr>
              <a:t> </a:t>
            </a:r>
          </a:p>
          <a:p>
            <a:pPr algn="ctr">
              <a:lnSpc>
                <a:spcPct val="150000"/>
              </a:lnSpc>
            </a:pPr>
            <a:r>
              <a:rPr lang="de-DE" sz="6000" b="1" dirty="0">
                <a:solidFill>
                  <a:srgbClr val="ABD19C"/>
                </a:solidFill>
                <a:latin typeface="NexusSansPro" panose="020B0504030101020102" pitchFamily="34" charset="77"/>
                <a:cs typeface="NexusSansPro" panose="020B0504030101020102" pitchFamily="34" charset="77"/>
              </a:rPr>
              <a:t>ICH DANKE IHNEN FÜR DIE AUFMERKSAMKEIT</a:t>
            </a:r>
          </a:p>
          <a:p>
            <a:pPr algn="ctr"/>
            <a:endParaRPr lang="de-DE" sz="6000" b="1" dirty="0">
              <a:solidFill>
                <a:srgbClr val="923F6D"/>
              </a:solidFill>
              <a:latin typeface="NexusSansPro" panose="020B0504030101020102" pitchFamily="34" charset="77"/>
              <a:cs typeface="NexusSansPro" panose="020B0504030101020102" pitchFamily="34" charset="77"/>
            </a:endParaRPr>
          </a:p>
          <a:p>
            <a:pPr algn="ctr"/>
            <a:r>
              <a:rPr lang="de-DE" dirty="0" err="1">
                <a:solidFill>
                  <a:srgbClr val="923F6D"/>
                </a:solidFill>
                <a:latin typeface="NexusSansPro" panose="020B0504030101020102" pitchFamily="34" charset="77"/>
                <a:cs typeface="NexusSansPro" panose="020B0504030101020102" pitchFamily="34" charset="77"/>
              </a:rPr>
              <a:t>Tobias.Wieland@fu-berlin.de</a:t>
            </a:r>
            <a:endParaRPr lang="de-DE" dirty="0">
              <a:solidFill>
                <a:srgbClr val="923F6D"/>
              </a:solidFill>
              <a:latin typeface="NexusSansPro" panose="020B0504030101020102" pitchFamily="34" charset="77"/>
              <a:cs typeface="NexusSansPro" panose="020B0504030101020102" pitchFamily="34" charset="77"/>
            </a:endParaRPr>
          </a:p>
        </p:txBody>
      </p:sp>
    </p:spTree>
    <p:extLst>
      <p:ext uri="{BB962C8B-B14F-4D97-AF65-F5344CB8AC3E}">
        <p14:creationId xmlns:p14="http://schemas.microsoft.com/office/powerpoint/2010/main" val="2733272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CD6A79-F76A-C1C2-741F-825E683CD8FA}"/>
              </a:ext>
            </a:extLst>
          </p:cNvPr>
          <p:cNvSpPr>
            <a:spLocks noGrp="1"/>
          </p:cNvSpPr>
          <p:nvPr>
            <p:ph type="title"/>
          </p:nvPr>
        </p:nvSpPr>
        <p:spPr/>
        <p:txBody>
          <a:bodyPr/>
          <a:lstStyle/>
          <a:p>
            <a:r>
              <a:rPr lang="de-DE" dirty="0">
                <a:latin typeface="NexusSansPro" panose="020B0504030101020102" pitchFamily="34" charset="77"/>
                <a:cs typeface="NexusSansPro" panose="020B0504030101020102" pitchFamily="34" charset="77"/>
              </a:rPr>
              <a:t>Zu Heraklit</a:t>
            </a:r>
          </a:p>
        </p:txBody>
      </p:sp>
      <p:sp>
        <p:nvSpPr>
          <p:cNvPr id="4" name="Datumsplatzhalter 3">
            <a:extLst>
              <a:ext uri="{FF2B5EF4-FFF2-40B4-BE49-F238E27FC236}">
                <a16:creationId xmlns:a16="http://schemas.microsoft.com/office/drawing/2014/main" id="{540EFC4F-49C2-6FDC-81CF-244CD34C00F4}"/>
              </a:ext>
            </a:extLst>
          </p:cNvPr>
          <p:cNvSpPr>
            <a:spLocks noGrp="1"/>
          </p:cNvSpPr>
          <p:nvPr>
            <p:ph type="dt" sz="half" idx="10"/>
          </p:nvPr>
        </p:nvSpPr>
        <p:spPr/>
        <p:txBody>
          <a:bodyPr/>
          <a:lstStyle/>
          <a:p>
            <a:r>
              <a:rPr lang="de-DE" b="1"/>
              <a:t>Dialektik als Kritik? Zum Wandel des Begriffs 	</a:t>
            </a:r>
            <a:r>
              <a:rPr lang="de-DE"/>
              <a:t>Seite </a:t>
            </a:r>
            <a:fld id="{CCBD1A5B-A822-8C4C-AF10-AC6F3FD4FA21}" type="slidenum">
              <a:rPr lang="de-DE" smtClean="0"/>
              <a:pPr/>
              <a:t>15</a:t>
            </a:fld>
            <a:endParaRPr lang="de-DE" dirty="0"/>
          </a:p>
        </p:txBody>
      </p:sp>
      <p:sp>
        <p:nvSpPr>
          <p:cNvPr id="11" name="Textfeld 10">
            <a:extLst>
              <a:ext uri="{FF2B5EF4-FFF2-40B4-BE49-F238E27FC236}">
                <a16:creationId xmlns:a16="http://schemas.microsoft.com/office/drawing/2014/main" id="{1B6490A7-7722-CFEB-CAA6-339C391FD550}"/>
              </a:ext>
            </a:extLst>
          </p:cNvPr>
          <p:cNvSpPr txBox="1"/>
          <p:nvPr/>
        </p:nvSpPr>
        <p:spPr>
          <a:xfrm>
            <a:off x="15615340" y="2845569"/>
            <a:ext cx="3725174" cy="6863417"/>
          </a:xfrm>
          <a:prstGeom prst="rect">
            <a:avLst/>
          </a:prstGeom>
          <a:noFill/>
        </p:spPr>
        <p:txBody>
          <a:bodyPr wrap="square" rtlCol="0">
            <a:spAutoFit/>
          </a:bodyPr>
          <a:lstStyle/>
          <a:p>
            <a:r>
              <a:rPr lang="de-DE" sz="4000" dirty="0">
                <a:solidFill>
                  <a:srgbClr val="923F6D"/>
                </a:solidFill>
                <a:latin typeface="NexusSansPro" panose="020B0504030101020102" pitchFamily="34" charset="77"/>
                <a:cs typeface="NexusSansPro" panose="020B0504030101020102" pitchFamily="34" charset="77"/>
              </a:rPr>
              <a:t>Auszug aus: </a:t>
            </a:r>
          </a:p>
          <a:p>
            <a:endParaRPr lang="de-DE" sz="4000" dirty="0">
              <a:solidFill>
                <a:srgbClr val="923F6D"/>
              </a:solidFill>
              <a:latin typeface="NexusSansPro" panose="020B0504030101020102" pitchFamily="34" charset="77"/>
              <a:cs typeface="NexusSansPro" panose="020B0504030101020102" pitchFamily="34" charset="77"/>
            </a:endParaRPr>
          </a:p>
          <a:p>
            <a:r>
              <a:rPr lang="de-DE" sz="4000" i="1" dirty="0">
                <a:solidFill>
                  <a:srgbClr val="923F6D"/>
                </a:solidFill>
                <a:latin typeface="NexusSansPro" panose="020B0504030101020102" pitchFamily="34" charset="77"/>
                <a:cs typeface="NexusSansPro" panose="020B0504030101020102" pitchFamily="34" charset="77"/>
              </a:rPr>
              <a:t>Vorlesungen über die Geschichte der Philosophie</a:t>
            </a:r>
          </a:p>
          <a:p>
            <a:endParaRPr lang="de-DE" sz="4000" dirty="0">
              <a:solidFill>
                <a:srgbClr val="923F6D"/>
              </a:solidFill>
              <a:latin typeface="NexusSansPro" panose="020B0504030101020102" pitchFamily="34" charset="77"/>
              <a:cs typeface="NexusSansPro" panose="020B0504030101020102" pitchFamily="34" charset="77"/>
            </a:endParaRPr>
          </a:p>
          <a:p>
            <a:r>
              <a:rPr lang="de-DE" sz="4000" dirty="0">
                <a:solidFill>
                  <a:srgbClr val="923F6D"/>
                </a:solidFill>
                <a:latin typeface="NexusSansPro" panose="020B0504030101020102" pitchFamily="34" charset="77"/>
                <a:cs typeface="NexusSansPro" panose="020B0504030101020102" pitchFamily="34" charset="77"/>
              </a:rPr>
              <a:t>Gesammelte Werke 30,1, </a:t>
            </a:r>
            <a:br>
              <a:rPr lang="de-DE" sz="4000" dirty="0">
                <a:solidFill>
                  <a:srgbClr val="923F6D"/>
                </a:solidFill>
                <a:latin typeface="NexusSansPro" panose="020B0504030101020102" pitchFamily="34" charset="77"/>
                <a:cs typeface="NexusSansPro" panose="020B0504030101020102" pitchFamily="34" charset="77"/>
              </a:rPr>
            </a:br>
            <a:r>
              <a:rPr lang="de-DE" sz="4000" dirty="0">
                <a:solidFill>
                  <a:srgbClr val="923F6D"/>
                </a:solidFill>
                <a:latin typeface="NexusSansPro" panose="020B0504030101020102" pitchFamily="34" charset="77"/>
                <a:cs typeface="NexusSansPro" panose="020B0504030101020102" pitchFamily="34" charset="77"/>
              </a:rPr>
              <a:t>Seite 279.</a:t>
            </a:r>
          </a:p>
          <a:p>
            <a:endParaRPr lang="de-DE" sz="4000" dirty="0">
              <a:solidFill>
                <a:srgbClr val="923F6D"/>
              </a:solidFill>
              <a:latin typeface="NexusSansPro" panose="020B0504030101020102" pitchFamily="34" charset="77"/>
              <a:cs typeface="NexusSansPro" panose="020B0504030101020102" pitchFamily="34" charset="77"/>
            </a:endParaRPr>
          </a:p>
        </p:txBody>
      </p:sp>
      <p:pic>
        <p:nvPicPr>
          <p:cNvPr id="13" name="Inhaltsplatzhalter 12" descr="Ein Bild, das Tisch enthält.&#10;&#10;Automatisch generierte Beschreibung">
            <a:extLst>
              <a:ext uri="{FF2B5EF4-FFF2-40B4-BE49-F238E27FC236}">
                <a16:creationId xmlns:a16="http://schemas.microsoft.com/office/drawing/2014/main" id="{4FB6CFC1-8AFB-8F08-7060-6C72A06295FA}"/>
              </a:ext>
            </a:extLst>
          </p:cNvPr>
          <p:cNvPicPr>
            <a:picLocks noGrp="1" noChangeAspect="1"/>
          </p:cNvPicPr>
          <p:nvPr>
            <p:ph idx="1"/>
          </p:nvPr>
        </p:nvPicPr>
        <p:blipFill>
          <a:blip r:embed="rId2"/>
          <a:stretch>
            <a:fillRect/>
          </a:stretch>
        </p:blipFill>
        <p:spPr>
          <a:xfrm>
            <a:off x="2522626" y="2485529"/>
            <a:ext cx="12989539" cy="5760242"/>
          </a:xfrm>
        </p:spPr>
      </p:pic>
    </p:spTree>
    <p:extLst>
      <p:ext uri="{BB962C8B-B14F-4D97-AF65-F5344CB8AC3E}">
        <p14:creationId xmlns:p14="http://schemas.microsoft.com/office/powerpoint/2010/main" val="2177901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CD6A79-F76A-C1C2-741F-825E683CD8FA}"/>
              </a:ext>
            </a:extLst>
          </p:cNvPr>
          <p:cNvSpPr>
            <a:spLocks noGrp="1"/>
          </p:cNvSpPr>
          <p:nvPr>
            <p:ph type="title"/>
          </p:nvPr>
        </p:nvSpPr>
        <p:spPr/>
        <p:txBody>
          <a:bodyPr/>
          <a:lstStyle/>
          <a:p>
            <a:r>
              <a:rPr lang="de-DE" dirty="0">
                <a:latin typeface="NexusSansPro" panose="020B0504030101020102" pitchFamily="34" charset="77"/>
                <a:cs typeface="NexusSansPro" panose="020B0504030101020102" pitchFamily="34" charset="77"/>
              </a:rPr>
              <a:t>Der Begriff der Reflexion</a:t>
            </a:r>
          </a:p>
        </p:txBody>
      </p:sp>
      <p:sp>
        <p:nvSpPr>
          <p:cNvPr id="4" name="Datumsplatzhalter 3">
            <a:extLst>
              <a:ext uri="{FF2B5EF4-FFF2-40B4-BE49-F238E27FC236}">
                <a16:creationId xmlns:a16="http://schemas.microsoft.com/office/drawing/2014/main" id="{540EFC4F-49C2-6FDC-81CF-244CD34C00F4}"/>
              </a:ext>
            </a:extLst>
          </p:cNvPr>
          <p:cNvSpPr>
            <a:spLocks noGrp="1"/>
          </p:cNvSpPr>
          <p:nvPr>
            <p:ph type="dt" sz="half" idx="10"/>
          </p:nvPr>
        </p:nvSpPr>
        <p:spPr/>
        <p:txBody>
          <a:bodyPr/>
          <a:lstStyle/>
          <a:p>
            <a:r>
              <a:rPr lang="de-DE" b="1" dirty="0"/>
              <a:t>Dialektik als Kritik? Zum Wandel des Begriffs 	</a:t>
            </a:r>
            <a:r>
              <a:rPr lang="de-DE" dirty="0"/>
              <a:t>Seite </a:t>
            </a:r>
            <a:fld id="{CCBD1A5B-A822-8C4C-AF10-AC6F3FD4FA21}" type="slidenum">
              <a:rPr lang="de-DE" smtClean="0"/>
              <a:pPr/>
              <a:t>16</a:t>
            </a:fld>
            <a:endParaRPr lang="de-DE" dirty="0"/>
          </a:p>
        </p:txBody>
      </p:sp>
      <p:sp>
        <p:nvSpPr>
          <p:cNvPr id="44" name="Textfeld 43">
            <a:extLst>
              <a:ext uri="{FF2B5EF4-FFF2-40B4-BE49-F238E27FC236}">
                <a16:creationId xmlns:a16="http://schemas.microsoft.com/office/drawing/2014/main" id="{B5EDACFA-541C-F857-56B1-9347D4AFBE2B}"/>
              </a:ext>
            </a:extLst>
          </p:cNvPr>
          <p:cNvSpPr txBox="1"/>
          <p:nvPr/>
        </p:nvSpPr>
        <p:spPr>
          <a:xfrm>
            <a:off x="2762896" y="3085400"/>
            <a:ext cx="16801394" cy="1323439"/>
          </a:xfrm>
          <a:prstGeom prst="rect">
            <a:avLst/>
          </a:prstGeom>
          <a:noFill/>
        </p:spPr>
        <p:txBody>
          <a:bodyPr wrap="none" rtlCol="0">
            <a:spAutoFit/>
          </a:bodyPr>
          <a:lstStyle/>
          <a:p>
            <a:r>
              <a:rPr lang="de-DE" sz="4000" dirty="0">
                <a:solidFill>
                  <a:srgbClr val="923F6D"/>
                </a:solidFill>
                <a:latin typeface="NexusSansPro" panose="020B0504030101020102" pitchFamily="34" charset="77"/>
                <a:cs typeface="NexusSansPro" panose="020B0504030101020102" pitchFamily="34" charset="77"/>
              </a:rPr>
              <a:t>Der Begriff der Reflexion schematisiert die Vermittlung von Subjekt und Objekt</a:t>
            </a:r>
          </a:p>
          <a:p>
            <a:endParaRPr lang="de-DE" sz="4000" dirty="0">
              <a:solidFill>
                <a:srgbClr val="923F6D"/>
              </a:solidFill>
            </a:endParaRPr>
          </a:p>
        </p:txBody>
      </p:sp>
      <p:sp>
        <p:nvSpPr>
          <p:cNvPr id="46" name="Textfeld 45">
            <a:extLst>
              <a:ext uri="{FF2B5EF4-FFF2-40B4-BE49-F238E27FC236}">
                <a16:creationId xmlns:a16="http://schemas.microsoft.com/office/drawing/2014/main" id="{B722BA6C-B33B-5F20-76CC-DF07BEC53A08}"/>
              </a:ext>
            </a:extLst>
          </p:cNvPr>
          <p:cNvSpPr txBox="1"/>
          <p:nvPr/>
        </p:nvSpPr>
        <p:spPr>
          <a:xfrm>
            <a:off x="2757488" y="4799801"/>
            <a:ext cx="11326215" cy="938719"/>
          </a:xfrm>
          <a:prstGeom prst="rect">
            <a:avLst/>
          </a:prstGeom>
          <a:noFill/>
        </p:spPr>
        <p:txBody>
          <a:bodyPr wrap="square">
            <a:spAutoFit/>
          </a:bodyPr>
          <a:lstStyle/>
          <a:p>
            <a:pPr>
              <a:lnSpc>
                <a:spcPct val="150000"/>
              </a:lnSpc>
            </a:pPr>
            <a:r>
              <a:rPr lang="de-DE" sz="4000" dirty="0">
                <a:solidFill>
                  <a:srgbClr val="923F6D"/>
                </a:solidFill>
                <a:latin typeface="NexusSansPro" panose="020B0504030101020102" pitchFamily="34" charset="77"/>
                <a:cs typeface="NexusSansPro" panose="020B0504030101020102" pitchFamily="34" charset="77"/>
              </a:rPr>
              <a:t>Subjektive Reflexion (Reflexion-in-sich, Urteilskraft) </a:t>
            </a:r>
          </a:p>
        </p:txBody>
      </p:sp>
      <p:grpSp>
        <p:nvGrpSpPr>
          <p:cNvPr id="47" name="Gruppieren 46">
            <a:extLst>
              <a:ext uri="{FF2B5EF4-FFF2-40B4-BE49-F238E27FC236}">
                <a16:creationId xmlns:a16="http://schemas.microsoft.com/office/drawing/2014/main" id="{638B4ADF-D55A-F1F7-6000-E673DA254711}"/>
              </a:ext>
            </a:extLst>
          </p:cNvPr>
          <p:cNvGrpSpPr/>
          <p:nvPr/>
        </p:nvGrpSpPr>
        <p:grpSpPr>
          <a:xfrm>
            <a:off x="13435631" y="3661073"/>
            <a:ext cx="3347217" cy="3528773"/>
            <a:chOff x="6687251" y="6461719"/>
            <a:chExt cx="2469698" cy="2476335"/>
          </a:xfrm>
        </p:grpSpPr>
        <p:pic>
          <p:nvPicPr>
            <p:cNvPr id="48" name="Grafik 47" descr="Gehirn im Kopf mit einfarbiger Füllung">
              <a:extLst>
                <a:ext uri="{FF2B5EF4-FFF2-40B4-BE49-F238E27FC236}">
                  <a16:creationId xmlns:a16="http://schemas.microsoft.com/office/drawing/2014/main" id="{3580A3ED-9C30-E456-D0A2-218BC9A481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812682" y="6461719"/>
              <a:ext cx="1344267" cy="1344267"/>
            </a:xfrm>
            <a:prstGeom prst="rect">
              <a:avLst/>
            </a:prstGeom>
          </p:spPr>
        </p:pic>
        <p:pic>
          <p:nvPicPr>
            <p:cNvPr id="49" name="Grafik 48" descr="Gehirn im Kopf Silhouette">
              <a:extLst>
                <a:ext uri="{FF2B5EF4-FFF2-40B4-BE49-F238E27FC236}">
                  <a16:creationId xmlns:a16="http://schemas.microsoft.com/office/drawing/2014/main" id="{3CFEA03D-C85A-C410-B92B-4C7A02BE43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7788763" y="7735869"/>
              <a:ext cx="1202185" cy="1202185"/>
            </a:xfrm>
            <a:prstGeom prst="rect">
              <a:avLst/>
            </a:prstGeom>
          </p:spPr>
        </p:pic>
        <p:pic>
          <p:nvPicPr>
            <p:cNvPr id="50" name="Grafik 49" descr="Brainstorming mit einfarbiger Füllung">
              <a:extLst>
                <a:ext uri="{FF2B5EF4-FFF2-40B4-BE49-F238E27FC236}">
                  <a16:creationId xmlns:a16="http://schemas.microsoft.com/office/drawing/2014/main" id="{8E2AC33F-9D3E-9026-E1E5-E891F65F3DC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14570" y="7747917"/>
              <a:ext cx="1182790" cy="1182790"/>
            </a:xfrm>
            <a:prstGeom prst="rect">
              <a:avLst/>
            </a:prstGeom>
          </p:spPr>
        </p:pic>
        <p:pic>
          <p:nvPicPr>
            <p:cNvPr id="51" name="Grafik 50" descr="Brainstorming Silhouette">
              <a:extLst>
                <a:ext uri="{FF2B5EF4-FFF2-40B4-BE49-F238E27FC236}">
                  <a16:creationId xmlns:a16="http://schemas.microsoft.com/office/drawing/2014/main" id="{27DB3F48-E3EA-D375-8EF1-9ACB6CB1DD7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87251" y="6507739"/>
              <a:ext cx="1344267" cy="1344267"/>
            </a:xfrm>
            <a:prstGeom prst="rect">
              <a:avLst/>
            </a:prstGeom>
          </p:spPr>
        </p:pic>
      </p:grpSp>
      <p:sp>
        <p:nvSpPr>
          <p:cNvPr id="52" name="Textfeld 51">
            <a:extLst>
              <a:ext uri="{FF2B5EF4-FFF2-40B4-BE49-F238E27FC236}">
                <a16:creationId xmlns:a16="http://schemas.microsoft.com/office/drawing/2014/main" id="{EAC7D20E-7052-6BA9-3BA5-4D155FE52494}"/>
              </a:ext>
            </a:extLst>
          </p:cNvPr>
          <p:cNvSpPr txBox="1"/>
          <p:nvPr/>
        </p:nvSpPr>
        <p:spPr>
          <a:xfrm>
            <a:off x="8163399" y="7443821"/>
            <a:ext cx="11039484" cy="1938992"/>
          </a:xfrm>
          <a:prstGeom prst="rect">
            <a:avLst/>
          </a:prstGeom>
          <a:noFill/>
        </p:spPr>
        <p:txBody>
          <a:bodyPr wrap="square" rtlCol="0">
            <a:spAutoFit/>
          </a:bodyPr>
          <a:lstStyle/>
          <a:p>
            <a:r>
              <a:rPr lang="de-DE" sz="4000" dirty="0">
                <a:solidFill>
                  <a:srgbClr val="923F6D"/>
                </a:solidFill>
                <a:latin typeface="NexusSansPro" panose="020B0504030101020102" pitchFamily="34" charset="77"/>
                <a:cs typeface="NexusSansPro" panose="020B0504030101020102" pitchFamily="34" charset="77"/>
              </a:rPr>
              <a:t>Objektive Reflexion (Reflexion-an-sich, “Mittheilung“ (Gesammelte Werke 12, S. 13)</a:t>
            </a:r>
          </a:p>
          <a:p>
            <a:endParaRPr lang="de-DE" sz="4000" dirty="0">
              <a:solidFill>
                <a:srgbClr val="923F6D"/>
              </a:solidFill>
            </a:endParaRPr>
          </a:p>
        </p:txBody>
      </p:sp>
      <p:grpSp>
        <p:nvGrpSpPr>
          <p:cNvPr id="53" name="Gruppieren 52">
            <a:extLst>
              <a:ext uri="{FF2B5EF4-FFF2-40B4-BE49-F238E27FC236}">
                <a16:creationId xmlns:a16="http://schemas.microsoft.com/office/drawing/2014/main" id="{5C54FA3F-DDA9-D179-B0C2-35DF0A8AFC2E}"/>
              </a:ext>
            </a:extLst>
          </p:cNvPr>
          <p:cNvGrpSpPr/>
          <p:nvPr/>
        </p:nvGrpSpPr>
        <p:grpSpPr>
          <a:xfrm>
            <a:off x="2743595" y="7009455"/>
            <a:ext cx="4511582" cy="2489963"/>
            <a:chOff x="13392643" y="8036627"/>
            <a:chExt cx="2289746" cy="1329188"/>
          </a:xfrm>
        </p:grpSpPr>
        <p:pic>
          <p:nvPicPr>
            <p:cNvPr id="54" name="Grafik 53" descr="Zahnräder Silhouette">
              <a:extLst>
                <a:ext uri="{FF2B5EF4-FFF2-40B4-BE49-F238E27FC236}">
                  <a16:creationId xmlns:a16="http://schemas.microsoft.com/office/drawing/2014/main" id="{26FE5F28-E5A1-8ADC-36C8-A7213F677AF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4011696" y="8287225"/>
              <a:ext cx="914400" cy="914400"/>
            </a:xfrm>
            <a:prstGeom prst="rect">
              <a:avLst/>
            </a:prstGeom>
          </p:spPr>
        </p:pic>
        <p:pic>
          <p:nvPicPr>
            <p:cNvPr id="55" name="Grafik 54" descr="Erdkugel: Asien mit einfarbiger Füllung">
              <a:extLst>
                <a:ext uri="{FF2B5EF4-FFF2-40B4-BE49-F238E27FC236}">
                  <a16:creationId xmlns:a16="http://schemas.microsoft.com/office/drawing/2014/main" id="{EDCA1532-3E2E-6505-8D8B-9310C09743E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3392643" y="8036627"/>
              <a:ext cx="914400" cy="914400"/>
            </a:xfrm>
            <a:prstGeom prst="rect">
              <a:avLst/>
            </a:prstGeom>
          </p:spPr>
        </p:pic>
        <p:pic>
          <p:nvPicPr>
            <p:cNvPr id="56" name="Grafik 55" descr="Erdkugel: Afrika und Europa mit einfarbiger Füllung">
              <a:extLst>
                <a:ext uri="{FF2B5EF4-FFF2-40B4-BE49-F238E27FC236}">
                  <a16:creationId xmlns:a16="http://schemas.microsoft.com/office/drawing/2014/main" id="{A4233DB6-FE1F-FA01-A073-F39B535A827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4767989" y="8451415"/>
              <a:ext cx="914400" cy="914400"/>
            </a:xfrm>
            <a:prstGeom prst="rect">
              <a:avLst/>
            </a:prstGeom>
          </p:spPr>
        </p:pic>
      </p:grpSp>
    </p:spTree>
    <p:extLst>
      <p:ext uri="{BB962C8B-B14F-4D97-AF65-F5344CB8AC3E}">
        <p14:creationId xmlns:p14="http://schemas.microsoft.com/office/powerpoint/2010/main" val="13069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linds(horizontal)">
                                      <p:cBhvr>
                                        <p:cTn id="12" dur="500"/>
                                        <p:tgtEl>
                                          <p:spTgt spid="46"/>
                                        </p:tgtEl>
                                      </p:cBhvr>
                                    </p:animEffect>
                                  </p:childTnLst>
                                </p:cTn>
                              </p:par>
                              <p:par>
                                <p:cTn id="13" presetID="3" presetClass="entr" presetSubtype="1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blinds(horizontal)">
                                      <p:cBhvr>
                                        <p:cTn id="15" dur="5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blinds(horizontal)">
                                      <p:cBhvr>
                                        <p:cTn id="20" dur="500"/>
                                        <p:tgtEl>
                                          <p:spTgt spid="5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linds(horizontal)">
                                      <p:cBhvr>
                                        <p:cTn id="2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Ein Bild, das Text enthält.&#10;&#10;Automatisch generierte Beschreibung">
            <a:extLst>
              <a:ext uri="{FF2B5EF4-FFF2-40B4-BE49-F238E27FC236}">
                <a16:creationId xmlns:a16="http://schemas.microsoft.com/office/drawing/2014/main" id="{AEE79938-D69B-9E8D-5823-DEB3776D3451}"/>
              </a:ext>
            </a:extLst>
          </p:cNvPr>
          <p:cNvPicPr>
            <a:picLocks noChangeAspect="1"/>
          </p:cNvPicPr>
          <p:nvPr/>
        </p:nvPicPr>
        <p:blipFill>
          <a:blip r:embed="rId2"/>
          <a:stretch>
            <a:fillRect/>
          </a:stretch>
        </p:blipFill>
        <p:spPr>
          <a:xfrm>
            <a:off x="15900472" y="2185466"/>
            <a:ext cx="3436232" cy="5700663"/>
          </a:xfrm>
          <a:prstGeom prst="rect">
            <a:avLst/>
          </a:prstGeom>
        </p:spPr>
      </p:pic>
      <p:sp>
        <p:nvSpPr>
          <p:cNvPr id="2" name="Titel 1">
            <a:extLst>
              <a:ext uri="{FF2B5EF4-FFF2-40B4-BE49-F238E27FC236}">
                <a16:creationId xmlns:a16="http://schemas.microsoft.com/office/drawing/2014/main" id="{41FCB98A-C43B-774C-91A9-A40094D02399}"/>
              </a:ext>
            </a:extLst>
          </p:cNvPr>
          <p:cNvSpPr>
            <a:spLocks noGrp="1"/>
          </p:cNvSpPr>
          <p:nvPr>
            <p:ph type="title"/>
          </p:nvPr>
        </p:nvSpPr>
        <p:spPr/>
        <p:txBody>
          <a:bodyPr/>
          <a:lstStyle/>
          <a:p>
            <a:r>
              <a:rPr lang="de-DE" dirty="0">
                <a:latin typeface="NexusSansPro" panose="020B0504030101020102" pitchFamily="34" charset="77"/>
                <a:cs typeface="NexusSansPro" panose="020B0504030101020102" pitchFamily="34" charset="77"/>
              </a:rPr>
              <a:t>Der Begriff der Reflexion</a:t>
            </a:r>
            <a:r>
              <a:rPr lang="de-DE" b="0" dirty="0">
                <a:latin typeface="NexusSansPro" panose="020B0504030101020102" pitchFamily="34" charset="77"/>
                <a:cs typeface="NexusSansPro" panose="020B0504030101020102" pitchFamily="34" charset="77"/>
              </a:rPr>
              <a:t> (</a:t>
            </a:r>
            <a:r>
              <a:rPr lang="de-DE" sz="4400" b="0" dirty="0">
                <a:latin typeface="NexusSansPro" panose="020B0504030101020102" pitchFamily="34" charset="77"/>
                <a:cs typeface="NexusSansPro" panose="020B0504030101020102" pitchFamily="34" charset="77"/>
              </a:rPr>
              <a:t>Erste These)</a:t>
            </a:r>
            <a:endParaRPr lang="de-DE" b="0" dirty="0"/>
          </a:p>
        </p:txBody>
      </p:sp>
      <p:sp>
        <p:nvSpPr>
          <p:cNvPr id="3" name="Inhaltsplatzhalter 2">
            <a:extLst>
              <a:ext uri="{FF2B5EF4-FFF2-40B4-BE49-F238E27FC236}">
                <a16:creationId xmlns:a16="http://schemas.microsoft.com/office/drawing/2014/main" id="{54B11FB2-2D29-E81C-B482-A618036144EB}"/>
              </a:ext>
            </a:extLst>
          </p:cNvPr>
          <p:cNvSpPr>
            <a:spLocks noGrp="1"/>
          </p:cNvSpPr>
          <p:nvPr>
            <p:ph idx="1"/>
          </p:nvPr>
        </p:nvSpPr>
        <p:spPr/>
        <p:txBody>
          <a:bodyPr/>
          <a:lstStyle/>
          <a:p>
            <a:endParaRPr lang="de-DE" sz="4000" dirty="0">
              <a:latin typeface="NexusSansPro" panose="020B0504030101020102" pitchFamily="34" charset="77"/>
              <a:cs typeface="NexusSansPro" panose="020B0504030101020102" pitchFamily="34" charset="77"/>
            </a:endParaRPr>
          </a:p>
          <a:p>
            <a:r>
              <a:rPr lang="de-DE" sz="4000" dirty="0">
                <a:latin typeface="NexusSansPro" panose="020B0504030101020102" pitchFamily="34" charset="77"/>
                <a:cs typeface="NexusSansPro" panose="020B0504030101020102" pitchFamily="34" charset="77"/>
              </a:rPr>
              <a:t>Das Problem ist nicht der Widerspruch, sondern Indifferenz.</a:t>
            </a:r>
          </a:p>
        </p:txBody>
      </p:sp>
      <p:sp>
        <p:nvSpPr>
          <p:cNvPr id="4" name="Datumsplatzhalter 3">
            <a:extLst>
              <a:ext uri="{FF2B5EF4-FFF2-40B4-BE49-F238E27FC236}">
                <a16:creationId xmlns:a16="http://schemas.microsoft.com/office/drawing/2014/main" id="{26826A39-8009-4C79-EEAD-EB0DB2446DBD}"/>
              </a:ext>
            </a:extLst>
          </p:cNvPr>
          <p:cNvSpPr>
            <a:spLocks noGrp="1"/>
          </p:cNvSpPr>
          <p:nvPr>
            <p:ph type="dt" sz="half" idx="10"/>
          </p:nvPr>
        </p:nvSpPr>
        <p:spPr/>
        <p:txBody>
          <a:bodyPr/>
          <a:lstStyle/>
          <a:p>
            <a:r>
              <a:rPr lang="de-DE" b="1"/>
              <a:t>Dialektik als Kritik? Zum Wandel des Begriffs 	</a:t>
            </a:r>
            <a:r>
              <a:rPr lang="de-DE"/>
              <a:t>Seite </a:t>
            </a:r>
            <a:fld id="{CCBD1A5B-A822-8C4C-AF10-AC6F3FD4FA21}" type="slidenum">
              <a:rPr lang="de-DE" smtClean="0"/>
              <a:pPr/>
              <a:t>17</a:t>
            </a:fld>
            <a:endParaRPr lang="de-DE" dirty="0"/>
          </a:p>
        </p:txBody>
      </p:sp>
      <p:pic>
        <p:nvPicPr>
          <p:cNvPr id="12" name="Grafik 11" descr="Ein Bild, das Text enthält.&#10;&#10;Automatisch generierte Beschreibung">
            <a:extLst>
              <a:ext uri="{FF2B5EF4-FFF2-40B4-BE49-F238E27FC236}">
                <a16:creationId xmlns:a16="http://schemas.microsoft.com/office/drawing/2014/main" id="{6DD1602C-71FD-AA7E-5315-0D39568B9053}"/>
              </a:ext>
            </a:extLst>
          </p:cNvPr>
          <p:cNvPicPr>
            <a:picLocks noChangeAspect="1"/>
          </p:cNvPicPr>
          <p:nvPr/>
        </p:nvPicPr>
        <p:blipFill>
          <a:blip r:embed="rId3"/>
          <a:stretch>
            <a:fillRect/>
          </a:stretch>
        </p:blipFill>
        <p:spPr>
          <a:xfrm>
            <a:off x="2801924" y="4717777"/>
            <a:ext cx="3121052" cy="5114926"/>
          </a:xfrm>
          <a:prstGeom prst="rect">
            <a:avLst/>
          </a:prstGeom>
        </p:spPr>
      </p:pic>
      <p:sp>
        <p:nvSpPr>
          <p:cNvPr id="14" name="Textfeld 13">
            <a:extLst>
              <a:ext uri="{FF2B5EF4-FFF2-40B4-BE49-F238E27FC236}">
                <a16:creationId xmlns:a16="http://schemas.microsoft.com/office/drawing/2014/main" id="{1D629A09-8781-2D13-20C7-CB6B44B4ED2A}"/>
              </a:ext>
            </a:extLst>
          </p:cNvPr>
          <p:cNvSpPr txBox="1"/>
          <p:nvPr/>
        </p:nvSpPr>
        <p:spPr>
          <a:xfrm>
            <a:off x="7061399" y="4802618"/>
            <a:ext cx="7728681" cy="4154984"/>
          </a:xfrm>
          <a:prstGeom prst="rect">
            <a:avLst/>
          </a:prstGeom>
          <a:noFill/>
        </p:spPr>
        <p:txBody>
          <a:bodyPr wrap="square" rtlCol="0">
            <a:spAutoFit/>
          </a:bodyPr>
          <a:lstStyle/>
          <a:p>
            <a:pPr algn="just"/>
            <a:r>
              <a:rPr lang="de-DE" sz="4400" b="1" dirty="0">
                <a:solidFill>
                  <a:srgbClr val="923F6D"/>
                </a:solidFill>
                <a:latin typeface="NexusSansPro" panose="020B0504030101020102" pitchFamily="34" charset="77"/>
                <a:cs typeface="NexusSansPro" panose="020B0504030101020102" pitchFamily="34" charset="77"/>
              </a:rPr>
              <a:t>Soziale Pathologien bzw. die Krisen der Lebensform bilden nicht die Widersprüche, sondern Gleichgültigkeit und Mangel an Auseinandersetzung sozialer Praxis.</a:t>
            </a:r>
          </a:p>
        </p:txBody>
      </p:sp>
    </p:spTree>
    <p:extLst>
      <p:ext uri="{BB962C8B-B14F-4D97-AF65-F5344CB8AC3E}">
        <p14:creationId xmlns:p14="http://schemas.microsoft.com/office/powerpoint/2010/main" val="412309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FCB98A-C43B-774C-91A9-A40094D02399}"/>
              </a:ext>
            </a:extLst>
          </p:cNvPr>
          <p:cNvSpPr>
            <a:spLocks noGrp="1"/>
          </p:cNvSpPr>
          <p:nvPr>
            <p:ph type="title"/>
          </p:nvPr>
        </p:nvSpPr>
        <p:spPr/>
        <p:txBody>
          <a:bodyPr/>
          <a:lstStyle/>
          <a:p>
            <a:r>
              <a:rPr lang="de-DE" dirty="0">
                <a:latin typeface="NexusSansPro" panose="020B0504030101020102" pitchFamily="34" charset="77"/>
                <a:cs typeface="NexusSansPro" panose="020B0504030101020102" pitchFamily="34" charset="77"/>
              </a:rPr>
              <a:t>Der Begriff der Reflexion </a:t>
            </a:r>
            <a:r>
              <a:rPr lang="de-DE" b="0" dirty="0">
                <a:latin typeface="NexusSansPro" panose="020B0504030101020102" pitchFamily="34" charset="77"/>
                <a:cs typeface="NexusSansPro" panose="020B0504030101020102" pitchFamily="34" charset="77"/>
              </a:rPr>
              <a:t>(</a:t>
            </a:r>
            <a:r>
              <a:rPr lang="de-DE" sz="4400" b="0" dirty="0">
                <a:latin typeface="NexusSansPro" panose="020B0504030101020102" pitchFamily="34" charset="77"/>
                <a:cs typeface="NexusSansPro" panose="020B0504030101020102" pitchFamily="34" charset="77"/>
              </a:rPr>
              <a:t>Zweite These)</a:t>
            </a:r>
            <a:endParaRPr lang="de-DE" b="0" dirty="0"/>
          </a:p>
        </p:txBody>
      </p:sp>
      <p:sp>
        <p:nvSpPr>
          <p:cNvPr id="3" name="Inhaltsplatzhalter 2">
            <a:extLst>
              <a:ext uri="{FF2B5EF4-FFF2-40B4-BE49-F238E27FC236}">
                <a16:creationId xmlns:a16="http://schemas.microsoft.com/office/drawing/2014/main" id="{54B11FB2-2D29-E81C-B482-A618036144EB}"/>
              </a:ext>
            </a:extLst>
          </p:cNvPr>
          <p:cNvSpPr>
            <a:spLocks noGrp="1"/>
          </p:cNvSpPr>
          <p:nvPr>
            <p:ph idx="1"/>
          </p:nvPr>
        </p:nvSpPr>
        <p:spPr>
          <a:xfrm>
            <a:off x="2757489" y="2350160"/>
            <a:ext cx="15214647" cy="7479639"/>
          </a:xfrm>
        </p:spPr>
        <p:txBody>
          <a:bodyPr/>
          <a:lstStyle/>
          <a:p>
            <a:endParaRPr lang="de-DE" sz="4000" dirty="0">
              <a:latin typeface="NexusSansPro" panose="020B0504030101020102" pitchFamily="34" charset="77"/>
              <a:cs typeface="NexusSansPro" panose="020B0504030101020102" pitchFamily="34" charset="77"/>
            </a:endParaRPr>
          </a:p>
          <a:p>
            <a:pPr>
              <a:lnSpc>
                <a:spcPct val="150000"/>
              </a:lnSpc>
            </a:pPr>
            <a:r>
              <a:rPr lang="de-DE" sz="4000" dirty="0">
                <a:latin typeface="NexusSansPro" panose="020B0504030101020102" pitchFamily="34" charset="77"/>
                <a:cs typeface="NexusSansPro" panose="020B0504030101020102" pitchFamily="34" charset="77"/>
              </a:rPr>
              <a:t>Widersprüche stellen ein Gütekriterium kritischer Begründungspraxis dar. Die Praxis des Begründens ist ihrer kanonischen Theoretisierung voraus.</a:t>
            </a:r>
          </a:p>
          <a:p>
            <a:pPr>
              <a:lnSpc>
                <a:spcPct val="150000"/>
              </a:lnSpc>
            </a:pPr>
            <a:endParaRPr lang="de-DE" sz="4000" dirty="0">
              <a:latin typeface="NexusSansPro" panose="020B0504030101020102" pitchFamily="34" charset="77"/>
              <a:cs typeface="NexusSansPro" panose="020B0504030101020102" pitchFamily="34" charset="77"/>
            </a:endParaRPr>
          </a:p>
          <a:p>
            <a:pPr>
              <a:lnSpc>
                <a:spcPct val="150000"/>
              </a:lnSpc>
            </a:pPr>
            <a:r>
              <a:rPr lang="de-DE" sz="4000" dirty="0">
                <a:latin typeface="NexusSansPro" panose="020B0504030101020102" pitchFamily="34" charset="77"/>
                <a:cs typeface="NexusSansPro" panose="020B0504030101020102" pitchFamily="34" charset="77"/>
              </a:rPr>
              <a:t>Der Widerspruch ist das logische Schema der konkreten Negation.</a:t>
            </a:r>
          </a:p>
          <a:p>
            <a:pPr>
              <a:lnSpc>
                <a:spcPct val="150000"/>
              </a:lnSpc>
            </a:pPr>
            <a:endParaRPr lang="de-DE" sz="4000" dirty="0">
              <a:latin typeface="NexusSansPro" panose="020B0504030101020102" pitchFamily="34" charset="77"/>
              <a:cs typeface="NexusSansPro" panose="020B0504030101020102" pitchFamily="34" charset="77"/>
            </a:endParaRPr>
          </a:p>
          <a:p>
            <a:endParaRPr lang="de-DE" sz="4000" dirty="0">
              <a:latin typeface="NexusSansPro" panose="020B0504030101020102" pitchFamily="34" charset="77"/>
              <a:cs typeface="NexusSansPro" panose="020B0504030101020102" pitchFamily="34" charset="77"/>
            </a:endParaRPr>
          </a:p>
          <a:p>
            <a:endParaRPr lang="de-DE" sz="4000" dirty="0">
              <a:latin typeface="NexusSansPro" panose="020B0504030101020102" pitchFamily="34" charset="77"/>
              <a:cs typeface="NexusSansPro" panose="020B0504030101020102" pitchFamily="34" charset="77"/>
            </a:endParaRPr>
          </a:p>
        </p:txBody>
      </p:sp>
      <p:sp>
        <p:nvSpPr>
          <p:cNvPr id="4" name="Datumsplatzhalter 3">
            <a:extLst>
              <a:ext uri="{FF2B5EF4-FFF2-40B4-BE49-F238E27FC236}">
                <a16:creationId xmlns:a16="http://schemas.microsoft.com/office/drawing/2014/main" id="{26826A39-8009-4C79-EEAD-EB0DB2446DBD}"/>
              </a:ext>
            </a:extLst>
          </p:cNvPr>
          <p:cNvSpPr>
            <a:spLocks noGrp="1"/>
          </p:cNvSpPr>
          <p:nvPr>
            <p:ph type="dt" sz="half" idx="10"/>
          </p:nvPr>
        </p:nvSpPr>
        <p:spPr/>
        <p:txBody>
          <a:bodyPr/>
          <a:lstStyle/>
          <a:p>
            <a:r>
              <a:rPr lang="de-DE" b="1"/>
              <a:t>Dialektik als Kritik? Zum Wandel des Begriffs 	</a:t>
            </a:r>
            <a:r>
              <a:rPr lang="de-DE"/>
              <a:t>Seite </a:t>
            </a:r>
            <a:fld id="{CCBD1A5B-A822-8C4C-AF10-AC6F3FD4FA21}" type="slidenum">
              <a:rPr lang="de-DE" smtClean="0"/>
              <a:pPr/>
              <a:t>18</a:t>
            </a:fld>
            <a:endParaRPr lang="de-DE" dirty="0"/>
          </a:p>
        </p:txBody>
      </p:sp>
    </p:spTree>
    <p:extLst>
      <p:ext uri="{BB962C8B-B14F-4D97-AF65-F5344CB8AC3E}">
        <p14:creationId xmlns:p14="http://schemas.microsoft.com/office/powerpoint/2010/main" val="404614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FCB98A-C43B-774C-91A9-A40094D02399}"/>
              </a:ext>
            </a:extLst>
          </p:cNvPr>
          <p:cNvSpPr>
            <a:spLocks noGrp="1"/>
          </p:cNvSpPr>
          <p:nvPr>
            <p:ph type="title"/>
          </p:nvPr>
        </p:nvSpPr>
        <p:spPr/>
        <p:txBody>
          <a:bodyPr/>
          <a:lstStyle/>
          <a:p>
            <a:r>
              <a:rPr lang="de-DE" dirty="0">
                <a:latin typeface="NexusSansPro" panose="020B0504030101020102" pitchFamily="34" charset="77"/>
                <a:cs typeface="NexusSansPro" panose="020B0504030101020102" pitchFamily="34" charset="77"/>
              </a:rPr>
              <a:t>Der Begriff der Reflexion </a:t>
            </a:r>
            <a:r>
              <a:rPr lang="de-DE" b="0" dirty="0">
                <a:latin typeface="NexusSansPro" panose="020B0504030101020102" pitchFamily="34" charset="77"/>
                <a:cs typeface="NexusSansPro" panose="020B0504030101020102" pitchFamily="34" charset="77"/>
              </a:rPr>
              <a:t>(</a:t>
            </a:r>
            <a:r>
              <a:rPr lang="de-DE" sz="4400" b="0" dirty="0">
                <a:latin typeface="NexusSansPro" panose="020B0504030101020102" pitchFamily="34" charset="77"/>
                <a:cs typeface="NexusSansPro" panose="020B0504030101020102" pitchFamily="34" charset="77"/>
              </a:rPr>
              <a:t>Dritte These)</a:t>
            </a:r>
            <a:endParaRPr lang="de-DE" b="0" dirty="0"/>
          </a:p>
        </p:txBody>
      </p:sp>
      <p:sp>
        <p:nvSpPr>
          <p:cNvPr id="3" name="Inhaltsplatzhalter 2">
            <a:extLst>
              <a:ext uri="{FF2B5EF4-FFF2-40B4-BE49-F238E27FC236}">
                <a16:creationId xmlns:a16="http://schemas.microsoft.com/office/drawing/2014/main" id="{54B11FB2-2D29-E81C-B482-A618036144EB}"/>
              </a:ext>
            </a:extLst>
          </p:cNvPr>
          <p:cNvSpPr>
            <a:spLocks noGrp="1"/>
          </p:cNvSpPr>
          <p:nvPr>
            <p:ph idx="1"/>
          </p:nvPr>
        </p:nvSpPr>
        <p:spPr>
          <a:xfrm>
            <a:off x="2757489" y="2350161"/>
            <a:ext cx="15214647" cy="3303720"/>
          </a:xfrm>
        </p:spPr>
        <p:txBody>
          <a:bodyPr/>
          <a:lstStyle/>
          <a:p>
            <a:r>
              <a:rPr lang="de-DE" sz="4000" dirty="0">
                <a:latin typeface="NexusSansPro" panose="020B0504030101020102" pitchFamily="34" charset="77"/>
                <a:cs typeface="NexusSansPro" panose="020B0504030101020102" pitchFamily="34" charset="77"/>
              </a:rPr>
              <a:t>Post-essentialistischer Wesensbegriff.</a:t>
            </a:r>
          </a:p>
          <a:p>
            <a:endParaRPr lang="de-DE" sz="4000" dirty="0">
              <a:latin typeface="NexusSansPro" panose="020B0504030101020102" pitchFamily="34" charset="77"/>
              <a:cs typeface="NexusSansPro" panose="020B0504030101020102" pitchFamily="34" charset="77"/>
            </a:endParaRPr>
          </a:p>
          <a:p>
            <a:endParaRPr lang="de-DE" sz="4000" dirty="0">
              <a:latin typeface="NexusSansPro" panose="020B0504030101020102" pitchFamily="34" charset="77"/>
              <a:cs typeface="NexusSansPro" panose="020B0504030101020102" pitchFamily="34" charset="77"/>
            </a:endParaRPr>
          </a:p>
        </p:txBody>
      </p:sp>
      <p:sp>
        <p:nvSpPr>
          <p:cNvPr id="4" name="Datumsplatzhalter 3">
            <a:extLst>
              <a:ext uri="{FF2B5EF4-FFF2-40B4-BE49-F238E27FC236}">
                <a16:creationId xmlns:a16="http://schemas.microsoft.com/office/drawing/2014/main" id="{26826A39-8009-4C79-EEAD-EB0DB2446DBD}"/>
              </a:ext>
            </a:extLst>
          </p:cNvPr>
          <p:cNvSpPr>
            <a:spLocks noGrp="1"/>
          </p:cNvSpPr>
          <p:nvPr>
            <p:ph type="dt" sz="half" idx="10"/>
          </p:nvPr>
        </p:nvSpPr>
        <p:spPr/>
        <p:txBody>
          <a:bodyPr/>
          <a:lstStyle/>
          <a:p>
            <a:r>
              <a:rPr lang="de-DE" b="1"/>
              <a:t>Dialektik als Kritik? Zum Wandel des Begriffs 	</a:t>
            </a:r>
            <a:r>
              <a:rPr lang="de-DE"/>
              <a:t>Seite </a:t>
            </a:r>
            <a:fld id="{CCBD1A5B-A822-8C4C-AF10-AC6F3FD4FA21}" type="slidenum">
              <a:rPr lang="de-DE" smtClean="0"/>
              <a:pPr/>
              <a:t>19</a:t>
            </a:fld>
            <a:endParaRPr lang="de-DE" dirty="0"/>
          </a:p>
        </p:txBody>
      </p:sp>
      <p:pic>
        <p:nvPicPr>
          <p:cNvPr id="8" name="Grafik 7" descr="Ein Bild, das Text enthält.&#10;&#10;Automatisch generierte Beschreibung">
            <a:extLst>
              <a:ext uri="{FF2B5EF4-FFF2-40B4-BE49-F238E27FC236}">
                <a16:creationId xmlns:a16="http://schemas.microsoft.com/office/drawing/2014/main" id="{C2E0485D-D4EC-2377-BCA2-58950AE6BF75}"/>
              </a:ext>
            </a:extLst>
          </p:cNvPr>
          <p:cNvPicPr>
            <a:picLocks noChangeAspect="1"/>
          </p:cNvPicPr>
          <p:nvPr/>
        </p:nvPicPr>
        <p:blipFill>
          <a:blip r:embed="rId2"/>
          <a:stretch>
            <a:fillRect/>
          </a:stretch>
        </p:blipFill>
        <p:spPr>
          <a:xfrm>
            <a:off x="2711819" y="3997697"/>
            <a:ext cx="14519123" cy="5848548"/>
          </a:xfrm>
          <a:prstGeom prst="rect">
            <a:avLst/>
          </a:prstGeom>
        </p:spPr>
      </p:pic>
      <p:sp>
        <p:nvSpPr>
          <p:cNvPr id="15" name="Inhaltsplatzhalter 2">
            <a:extLst>
              <a:ext uri="{FF2B5EF4-FFF2-40B4-BE49-F238E27FC236}">
                <a16:creationId xmlns:a16="http://schemas.microsoft.com/office/drawing/2014/main" id="{44D4646C-BAF4-D8FD-CC83-18BA81762190}"/>
              </a:ext>
            </a:extLst>
          </p:cNvPr>
          <p:cNvSpPr txBox="1">
            <a:spLocks/>
          </p:cNvSpPr>
          <p:nvPr/>
        </p:nvSpPr>
        <p:spPr>
          <a:xfrm>
            <a:off x="16213868" y="4078353"/>
            <a:ext cx="3516535" cy="3303720"/>
          </a:xfrm>
          <a:prstGeom prst="rect">
            <a:avLst/>
          </a:prstGeom>
        </p:spPr>
        <p:txBody>
          <a:bodyPr/>
          <a:lstStyle>
            <a:lvl1pPr marL="0" indent="0" algn="l" defTabSz="1507663" rtl="0" eaLnBrk="1" latinLnBrk="0" hangingPunct="1">
              <a:lnSpc>
                <a:spcPts val="4400"/>
              </a:lnSpc>
              <a:spcBef>
                <a:spcPts val="1649"/>
              </a:spcBef>
              <a:buFont typeface="Arial" panose="020B0604020202020204" pitchFamily="34" charset="0"/>
              <a:buNone/>
              <a:defRPr sz="3000" b="0" i="0" kern="1200" baseline="0">
                <a:solidFill>
                  <a:srgbClr val="923F6D"/>
                </a:solidFill>
                <a:latin typeface="Open Sans" panose="020B0606030504020204" pitchFamily="34" charset="0"/>
                <a:ea typeface="Open Sans" panose="020B0606030504020204" pitchFamily="34" charset="0"/>
                <a:cs typeface="Open Sans" panose="020B0606030504020204" pitchFamily="34" charset="0"/>
              </a:defRPr>
            </a:lvl1pPr>
            <a:lvl2pPr marL="753831" indent="0" algn="l" defTabSz="1507663" rtl="0" eaLnBrk="1" latinLnBrk="0" hangingPunct="1">
              <a:lnSpc>
                <a:spcPts val="4400"/>
              </a:lnSpc>
              <a:spcBef>
                <a:spcPts val="824"/>
              </a:spcBef>
              <a:buFont typeface="Arial" panose="020B0604020202020204" pitchFamily="34" charset="0"/>
              <a:buNone/>
              <a:defRPr sz="3000" b="0" i="0" kern="1200" baseline="0">
                <a:solidFill>
                  <a:srgbClr val="923F6D"/>
                </a:solidFill>
                <a:latin typeface="Open Sans" panose="020B0606030504020204" pitchFamily="34" charset="0"/>
                <a:ea typeface="Open Sans" panose="020B0606030504020204" pitchFamily="34" charset="0"/>
                <a:cs typeface="Open Sans" panose="020B0606030504020204" pitchFamily="34" charset="0"/>
              </a:defRPr>
            </a:lvl2pPr>
            <a:lvl3pPr marL="1507662" indent="0" algn="l" defTabSz="1507663" rtl="0" eaLnBrk="1" latinLnBrk="0" hangingPunct="1">
              <a:lnSpc>
                <a:spcPts val="4400"/>
              </a:lnSpc>
              <a:spcBef>
                <a:spcPts val="824"/>
              </a:spcBef>
              <a:buFont typeface="Arial" panose="020B0604020202020204" pitchFamily="34" charset="0"/>
              <a:buNone/>
              <a:defRPr sz="3000" b="0" i="0" kern="1200" baseline="0">
                <a:solidFill>
                  <a:srgbClr val="923F6D"/>
                </a:solidFill>
                <a:latin typeface="Open Sans" panose="020B0606030504020204" pitchFamily="34" charset="0"/>
                <a:ea typeface="Open Sans" panose="020B0606030504020204" pitchFamily="34" charset="0"/>
                <a:cs typeface="Open Sans" panose="020B0606030504020204" pitchFamily="34" charset="0"/>
              </a:defRPr>
            </a:lvl3pPr>
            <a:lvl4pPr marL="2261494" indent="0" algn="l" defTabSz="1507663" rtl="0" eaLnBrk="1" latinLnBrk="0" hangingPunct="1">
              <a:lnSpc>
                <a:spcPts val="4400"/>
              </a:lnSpc>
              <a:spcBef>
                <a:spcPts val="824"/>
              </a:spcBef>
              <a:buFont typeface="Arial" panose="020B0604020202020204" pitchFamily="34" charset="0"/>
              <a:buNone/>
              <a:defRPr sz="3000" b="0" i="0" kern="1200" baseline="0">
                <a:solidFill>
                  <a:srgbClr val="923F6D"/>
                </a:solidFill>
                <a:latin typeface="Open Sans" panose="020B0606030504020204" pitchFamily="34" charset="0"/>
                <a:ea typeface="Open Sans" panose="020B0606030504020204" pitchFamily="34" charset="0"/>
                <a:cs typeface="Open Sans" panose="020B0606030504020204" pitchFamily="34" charset="0"/>
              </a:defRPr>
            </a:lvl4pPr>
            <a:lvl5pPr marL="3015325" indent="0" algn="l" defTabSz="1507663" rtl="0" eaLnBrk="1" latinLnBrk="0" hangingPunct="1">
              <a:lnSpc>
                <a:spcPts val="4400"/>
              </a:lnSpc>
              <a:spcBef>
                <a:spcPts val="824"/>
              </a:spcBef>
              <a:buFont typeface="Arial" panose="020B0604020202020204" pitchFamily="34" charset="0"/>
              <a:buNone/>
              <a:defRPr sz="3000" b="0" i="0" kern="1200" baseline="0">
                <a:solidFill>
                  <a:srgbClr val="923F6D"/>
                </a:solidFill>
                <a:latin typeface="Open Sans" panose="020B0606030504020204" pitchFamily="34" charset="0"/>
                <a:ea typeface="Open Sans" panose="020B0606030504020204" pitchFamily="34" charset="0"/>
                <a:cs typeface="Open Sans" panose="020B0606030504020204" pitchFamily="34" charset="0"/>
              </a:defRPr>
            </a:lvl5pPr>
            <a:lvl6pPr marL="4146072" indent="-376916" algn="l" defTabSz="1507663"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899904" indent="-376916" algn="l" defTabSz="1507663"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3735" indent="-376916" algn="l" defTabSz="1507663"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7567" indent="-376916" algn="l" defTabSz="1507663"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r>
              <a:rPr lang="de-DE" sz="4000" dirty="0">
                <a:latin typeface="NexusSansPro" panose="020B0504030101020102" pitchFamily="34" charset="77"/>
                <a:cs typeface="NexusSansPro" panose="020B0504030101020102" pitchFamily="34" charset="77"/>
              </a:rPr>
              <a:t>Gesammelte Werke 11,  </a:t>
            </a:r>
            <a:br>
              <a:rPr lang="de-DE" sz="4000" dirty="0">
                <a:latin typeface="NexusSansPro" panose="020B0504030101020102" pitchFamily="34" charset="77"/>
                <a:cs typeface="NexusSansPro" panose="020B0504030101020102" pitchFamily="34" charset="77"/>
              </a:rPr>
            </a:br>
            <a:r>
              <a:rPr lang="de-DE" sz="4000" dirty="0">
                <a:latin typeface="NexusSansPro" panose="020B0504030101020102" pitchFamily="34" charset="77"/>
                <a:cs typeface="NexusSansPro" panose="020B0504030101020102" pitchFamily="34" charset="77"/>
              </a:rPr>
              <a:t>S. 291</a:t>
            </a:r>
          </a:p>
        </p:txBody>
      </p:sp>
    </p:spTree>
    <p:extLst>
      <p:ext uri="{BB962C8B-B14F-4D97-AF65-F5344CB8AC3E}">
        <p14:creationId xmlns:p14="http://schemas.microsoft.com/office/powerpoint/2010/main" val="116893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5">
            <a:extLst>
              <a:ext uri="{FF2B5EF4-FFF2-40B4-BE49-F238E27FC236}">
                <a16:creationId xmlns:a16="http://schemas.microsoft.com/office/drawing/2014/main" id="{CCD6A51F-F087-00AC-249D-1B8ACB00EDEB}"/>
              </a:ext>
            </a:extLst>
          </p:cNvPr>
          <p:cNvPicPr>
            <a:picLocks noChangeAspect="1"/>
          </p:cNvPicPr>
          <p:nvPr/>
        </p:nvPicPr>
        <p:blipFill>
          <a:blip r:embed="rId3"/>
          <a:srcRect/>
          <a:stretch/>
        </p:blipFill>
        <p:spPr>
          <a:xfrm>
            <a:off x="3621585" y="3224352"/>
            <a:ext cx="13161263" cy="6964677"/>
          </a:xfrm>
          <a:prstGeom prst="rect">
            <a:avLst/>
          </a:prstGeom>
          <a:pattFill prst="ltHorz">
            <a:fgClr>
              <a:schemeClr val="accent3">
                <a:lumMod val="20000"/>
                <a:lumOff val="80000"/>
              </a:schemeClr>
            </a:fgClr>
            <a:bgClr>
              <a:schemeClr val="bg1"/>
            </a:bgClr>
          </a:pattFill>
          <a:ln>
            <a:noFill/>
          </a:ln>
        </p:spPr>
      </p:pic>
      <p:sp>
        <p:nvSpPr>
          <p:cNvPr id="2" name="Titel 1">
            <a:extLst>
              <a:ext uri="{FF2B5EF4-FFF2-40B4-BE49-F238E27FC236}">
                <a16:creationId xmlns:a16="http://schemas.microsoft.com/office/drawing/2014/main" id="{A8CD6A79-F76A-C1C2-741F-825E683CD8FA}"/>
              </a:ext>
            </a:extLst>
          </p:cNvPr>
          <p:cNvSpPr>
            <a:spLocks noGrp="1"/>
          </p:cNvSpPr>
          <p:nvPr>
            <p:ph type="title"/>
          </p:nvPr>
        </p:nvSpPr>
        <p:spPr/>
        <p:txBody>
          <a:bodyPr/>
          <a:lstStyle/>
          <a:p>
            <a:r>
              <a:rPr lang="de-DE" dirty="0">
                <a:latin typeface="NexusSansPro" panose="020B0504030101020102" pitchFamily="34" charset="77"/>
                <a:cs typeface="NexusSansPro" panose="020B0504030101020102" pitchFamily="34" charset="77"/>
              </a:rPr>
              <a:t>Zur Identität des Guten, Schönen und Wahren</a:t>
            </a:r>
          </a:p>
        </p:txBody>
      </p:sp>
      <p:sp>
        <p:nvSpPr>
          <p:cNvPr id="4" name="Datumsplatzhalter 3">
            <a:extLst>
              <a:ext uri="{FF2B5EF4-FFF2-40B4-BE49-F238E27FC236}">
                <a16:creationId xmlns:a16="http://schemas.microsoft.com/office/drawing/2014/main" id="{540EFC4F-49C2-6FDC-81CF-244CD34C00F4}"/>
              </a:ext>
            </a:extLst>
          </p:cNvPr>
          <p:cNvSpPr>
            <a:spLocks noGrp="1"/>
          </p:cNvSpPr>
          <p:nvPr>
            <p:ph type="dt" sz="half" idx="10"/>
          </p:nvPr>
        </p:nvSpPr>
        <p:spPr/>
        <p:txBody>
          <a:bodyPr/>
          <a:lstStyle/>
          <a:p>
            <a:r>
              <a:rPr lang="de-DE" b="1"/>
              <a:t>Dialektik als Kritik? Zum Wandel des Begriffs 	</a:t>
            </a:r>
            <a:r>
              <a:rPr lang="de-DE"/>
              <a:t>Seite </a:t>
            </a:r>
            <a:fld id="{CCBD1A5B-A822-8C4C-AF10-AC6F3FD4FA21}" type="slidenum">
              <a:rPr lang="de-DE" smtClean="0"/>
              <a:pPr/>
              <a:t>2</a:t>
            </a:fld>
            <a:endParaRPr lang="de-DE" dirty="0"/>
          </a:p>
        </p:txBody>
      </p:sp>
      <p:sp>
        <p:nvSpPr>
          <p:cNvPr id="8" name="Inhaltsplatzhalter 7">
            <a:extLst>
              <a:ext uri="{FF2B5EF4-FFF2-40B4-BE49-F238E27FC236}">
                <a16:creationId xmlns:a16="http://schemas.microsoft.com/office/drawing/2014/main" id="{B443C9D6-0FA4-F1A6-5BFF-953FD2E79420}"/>
              </a:ext>
            </a:extLst>
          </p:cNvPr>
          <p:cNvSpPr>
            <a:spLocks noGrp="1"/>
          </p:cNvSpPr>
          <p:nvPr>
            <p:ph idx="1"/>
          </p:nvPr>
        </p:nvSpPr>
        <p:spPr>
          <a:xfrm>
            <a:off x="2757489" y="2350161"/>
            <a:ext cx="15214647" cy="6688096"/>
          </a:xfrm>
        </p:spPr>
        <p:txBody>
          <a:bodyPr/>
          <a:lstStyle/>
          <a:p>
            <a:pPr>
              <a:lnSpc>
                <a:spcPct val="150000"/>
              </a:lnSpc>
            </a:pPr>
            <a:r>
              <a:rPr lang="de-DE" sz="4000" dirty="0">
                <a:latin typeface="NexusSansPro" panose="020B0504030101020102" pitchFamily="34" charset="77"/>
                <a:cs typeface="NexusSansPro" panose="020B0504030101020102" pitchFamily="34" charset="77"/>
              </a:rPr>
              <a:t>GW 12, S. 236. Die Absolute Idee</a:t>
            </a:r>
          </a:p>
        </p:txBody>
      </p:sp>
    </p:spTree>
    <p:extLst>
      <p:ext uri="{BB962C8B-B14F-4D97-AF65-F5344CB8AC3E}">
        <p14:creationId xmlns:p14="http://schemas.microsoft.com/office/powerpoint/2010/main" val="1122669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FCB98A-C43B-774C-91A9-A40094D02399}"/>
              </a:ext>
            </a:extLst>
          </p:cNvPr>
          <p:cNvSpPr>
            <a:spLocks noGrp="1"/>
          </p:cNvSpPr>
          <p:nvPr>
            <p:ph type="title"/>
          </p:nvPr>
        </p:nvSpPr>
        <p:spPr/>
        <p:txBody>
          <a:bodyPr/>
          <a:lstStyle/>
          <a:p>
            <a:r>
              <a:rPr lang="de-DE" dirty="0" err="1">
                <a:latin typeface="NexusSansPro" panose="020B0504030101020102" pitchFamily="34" charset="77"/>
                <a:cs typeface="NexusSansPro" panose="020B0504030101020102" pitchFamily="34" charset="77"/>
              </a:rPr>
              <a:t>Dialethischer</a:t>
            </a:r>
            <a:r>
              <a:rPr lang="de-DE" dirty="0">
                <a:latin typeface="NexusSansPro" panose="020B0504030101020102" pitchFamily="34" charset="77"/>
                <a:cs typeface="NexusSansPro" panose="020B0504030101020102" pitchFamily="34" charset="77"/>
              </a:rPr>
              <a:t> </a:t>
            </a:r>
            <a:r>
              <a:rPr lang="de-DE" dirty="0" err="1">
                <a:latin typeface="NexusSansPro" panose="020B0504030101020102" pitchFamily="34" charset="77"/>
                <a:cs typeface="NexusSansPro" panose="020B0504030101020102" pitchFamily="34" charset="77"/>
              </a:rPr>
              <a:t>Inferentialismus</a:t>
            </a:r>
            <a:endParaRPr lang="de-DE" dirty="0"/>
          </a:p>
        </p:txBody>
      </p:sp>
      <p:sp>
        <p:nvSpPr>
          <p:cNvPr id="3" name="Inhaltsplatzhalter 2">
            <a:extLst>
              <a:ext uri="{FF2B5EF4-FFF2-40B4-BE49-F238E27FC236}">
                <a16:creationId xmlns:a16="http://schemas.microsoft.com/office/drawing/2014/main" id="{54B11FB2-2D29-E81C-B482-A618036144EB}"/>
              </a:ext>
            </a:extLst>
          </p:cNvPr>
          <p:cNvSpPr>
            <a:spLocks noGrp="1"/>
          </p:cNvSpPr>
          <p:nvPr>
            <p:ph idx="1"/>
          </p:nvPr>
        </p:nvSpPr>
        <p:spPr>
          <a:xfrm>
            <a:off x="2757489" y="2690526"/>
            <a:ext cx="15214647" cy="2295609"/>
          </a:xfrm>
        </p:spPr>
        <p:txBody>
          <a:bodyPr/>
          <a:lstStyle/>
          <a:p>
            <a:pPr>
              <a:lnSpc>
                <a:spcPct val="150000"/>
              </a:lnSpc>
            </a:pPr>
            <a:r>
              <a:rPr lang="de-DE" sz="4000" dirty="0">
                <a:latin typeface="NexusSansPro" panose="020B0504030101020102" pitchFamily="34" charset="77"/>
                <a:cs typeface="NexusSansPro" panose="020B0504030101020102" pitchFamily="34" charset="77"/>
              </a:rPr>
              <a:t>Das Axiom klassischer Logik:</a:t>
            </a:r>
          </a:p>
          <a:p>
            <a:pPr>
              <a:lnSpc>
                <a:spcPct val="150000"/>
              </a:lnSpc>
            </a:pPr>
            <a:r>
              <a:rPr lang="de-DE" sz="4000" dirty="0">
                <a:latin typeface="NexusSansPro" panose="020B0504030101020102" pitchFamily="34" charset="77"/>
                <a:cs typeface="NexusSansPro" panose="020B0504030101020102" pitchFamily="34" charset="77"/>
              </a:rPr>
              <a:t>	Aus den Aussagen A und Nicht-A folgt Beliebiges.</a:t>
            </a:r>
          </a:p>
          <a:p>
            <a:pPr>
              <a:lnSpc>
                <a:spcPct val="150000"/>
              </a:lnSpc>
            </a:pPr>
            <a:r>
              <a:rPr lang="de-DE" sz="4000" dirty="0">
                <a:latin typeface="NexusSansPro" panose="020B0504030101020102" pitchFamily="34" charset="77"/>
                <a:cs typeface="NexusSansPro" panose="020B0504030101020102" pitchFamily="34" charset="77"/>
              </a:rPr>
              <a:t>	</a:t>
            </a:r>
            <a:r>
              <a:rPr lang="de-DE" sz="4000" i="1" dirty="0">
                <a:latin typeface="NexusSansPro" panose="020B0504030101020102" pitchFamily="34" charset="77"/>
                <a:cs typeface="NexusSansPro" panose="020B0504030101020102" pitchFamily="34" charset="77"/>
              </a:rPr>
              <a:t>Ex </a:t>
            </a:r>
            <a:r>
              <a:rPr lang="de-DE" sz="4000" i="1" dirty="0" err="1">
                <a:latin typeface="NexusSansPro" panose="020B0504030101020102" pitchFamily="34" charset="77"/>
                <a:cs typeface="NexusSansPro" panose="020B0504030101020102" pitchFamily="34" charset="77"/>
              </a:rPr>
              <a:t>Contradictione</a:t>
            </a:r>
            <a:r>
              <a:rPr lang="de-DE" sz="4000" i="1" dirty="0">
                <a:latin typeface="NexusSansPro" panose="020B0504030101020102" pitchFamily="34" charset="77"/>
                <a:cs typeface="NexusSansPro" panose="020B0504030101020102" pitchFamily="34" charset="77"/>
              </a:rPr>
              <a:t> </a:t>
            </a:r>
            <a:r>
              <a:rPr lang="de-DE" sz="4000" i="1" dirty="0" err="1">
                <a:latin typeface="NexusSansPro" panose="020B0504030101020102" pitchFamily="34" charset="77"/>
                <a:cs typeface="NexusSansPro" panose="020B0504030101020102" pitchFamily="34" charset="77"/>
              </a:rPr>
              <a:t>quodlibet</a:t>
            </a:r>
            <a:r>
              <a:rPr lang="de-DE" sz="4000" i="1" dirty="0">
                <a:latin typeface="NexusSansPro" panose="020B0504030101020102" pitchFamily="34" charset="77"/>
                <a:cs typeface="NexusSansPro" panose="020B0504030101020102" pitchFamily="34" charset="77"/>
              </a:rPr>
              <a:t>.</a:t>
            </a:r>
          </a:p>
          <a:p>
            <a:pPr>
              <a:lnSpc>
                <a:spcPct val="150000"/>
              </a:lnSpc>
            </a:pPr>
            <a:endParaRPr lang="de-DE" sz="4000" i="1" dirty="0">
              <a:latin typeface="NexusSansPro" panose="020B0504030101020102" pitchFamily="34" charset="77"/>
              <a:cs typeface="NexusSansPro" panose="020B0504030101020102" pitchFamily="34" charset="77"/>
            </a:endParaRPr>
          </a:p>
          <a:p>
            <a:pPr>
              <a:lnSpc>
                <a:spcPct val="150000"/>
              </a:lnSpc>
            </a:pPr>
            <a:endParaRPr lang="de-DE" sz="4000" i="1" dirty="0">
              <a:latin typeface="NexusSansPro" panose="020B0504030101020102" pitchFamily="34" charset="77"/>
              <a:cs typeface="NexusSansPro" panose="020B0504030101020102" pitchFamily="34" charset="77"/>
            </a:endParaRPr>
          </a:p>
        </p:txBody>
      </p:sp>
      <p:sp>
        <p:nvSpPr>
          <p:cNvPr id="4" name="Datumsplatzhalter 3">
            <a:extLst>
              <a:ext uri="{FF2B5EF4-FFF2-40B4-BE49-F238E27FC236}">
                <a16:creationId xmlns:a16="http://schemas.microsoft.com/office/drawing/2014/main" id="{26826A39-8009-4C79-EEAD-EB0DB2446DBD}"/>
              </a:ext>
            </a:extLst>
          </p:cNvPr>
          <p:cNvSpPr>
            <a:spLocks noGrp="1"/>
          </p:cNvSpPr>
          <p:nvPr>
            <p:ph type="dt" sz="half" idx="10"/>
          </p:nvPr>
        </p:nvSpPr>
        <p:spPr/>
        <p:txBody>
          <a:bodyPr/>
          <a:lstStyle/>
          <a:p>
            <a:r>
              <a:rPr lang="de-DE" b="1"/>
              <a:t>Dialektik als Kritik? Zum Wandel des Begriffs 	</a:t>
            </a:r>
            <a:r>
              <a:rPr lang="de-DE"/>
              <a:t>Seite </a:t>
            </a:r>
            <a:fld id="{CCBD1A5B-A822-8C4C-AF10-AC6F3FD4FA21}" type="slidenum">
              <a:rPr lang="de-DE" smtClean="0"/>
              <a:pPr/>
              <a:t>20</a:t>
            </a:fld>
            <a:endParaRPr lang="de-DE" dirty="0"/>
          </a:p>
        </p:txBody>
      </p:sp>
      <p:sp>
        <p:nvSpPr>
          <p:cNvPr id="5" name="Inhaltsplatzhalter 2">
            <a:extLst>
              <a:ext uri="{FF2B5EF4-FFF2-40B4-BE49-F238E27FC236}">
                <a16:creationId xmlns:a16="http://schemas.microsoft.com/office/drawing/2014/main" id="{124F89D3-9F4A-1B16-A594-9B58459DCF27}"/>
              </a:ext>
            </a:extLst>
          </p:cNvPr>
          <p:cNvSpPr txBox="1">
            <a:spLocks/>
          </p:cNvSpPr>
          <p:nvPr/>
        </p:nvSpPr>
        <p:spPr>
          <a:xfrm>
            <a:off x="2758353" y="6434941"/>
            <a:ext cx="16582160" cy="2963356"/>
          </a:xfrm>
          <a:prstGeom prst="rect">
            <a:avLst/>
          </a:prstGeom>
        </p:spPr>
        <p:txBody>
          <a:bodyPr/>
          <a:lstStyle>
            <a:lvl1pPr marL="0" indent="0" algn="l" defTabSz="1507663" rtl="0" eaLnBrk="1" latinLnBrk="0" hangingPunct="1">
              <a:lnSpc>
                <a:spcPts val="4400"/>
              </a:lnSpc>
              <a:spcBef>
                <a:spcPts val="1649"/>
              </a:spcBef>
              <a:buFont typeface="Arial" panose="020B0604020202020204" pitchFamily="34" charset="0"/>
              <a:buNone/>
              <a:defRPr sz="3000" b="0" i="0" kern="1200" baseline="0">
                <a:solidFill>
                  <a:srgbClr val="923F6D"/>
                </a:solidFill>
                <a:latin typeface="Open Sans" panose="020B0606030504020204" pitchFamily="34" charset="0"/>
                <a:ea typeface="Open Sans" panose="020B0606030504020204" pitchFamily="34" charset="0"/>
                <a:cs typeface="Open Sans" panose="020B0606030504020204" pitchFamily="34" charset="0"/>
              </a:defRPr>
            </a:lvl1pPr>
            <a:lvl2pPr marL="753831" indent="0" algn="l" defTabSz="1507663" rtl="0" eaLnBrk="1" latinLnBrk="0" hangingPunct="1">
              <a:lnSpc>
                <a:spcPts val="4400"/>
              </a:lnSpc>
              <a:spcBef>
                <a:spcPts val="824"/>
              </a:spcBef>
              <a:buFont typeface="Arial" panose="020B0604020202020204" pitchFamily="34" charset="0"/>
              <a:buNone/>
              <a:defRPr sz="3000" b="0" i="0" kern="1200" baseline="0">
                <a:solidFill>
                  <a:srgbClr val="923F6D"/>
                </a:solidFill>
                <a:latin typeface="Open Sans" panose="020B0606030504020204" pitchFamily="34" charset="0"/>
                <a:ea typeface="Open Sans" panose="020B0606030504020204" pitchFamily="34" charset="0"/>
                <a:cs typeface="Open Sans" panose="020B0606030504020204" pitchFamily="34" charset="0"/>
              </a:defRPr>
            </a:lvl2pPr>
            <a:lvl3pPr marL="1507662" indent="0" algn="l" defTabSz="1507663" rtl="0" eaLnBrk="1" latinLnBrk="0" hangingPunct="1">
              <a:lnSpc>
                <a:spcPts val="4400"/>
              </a:lnSpc>
              <a:spcBef>
                <a:spcPts val="824"/>
              </a:spcBef>
              <a:buFont typeface="Arial" panose="020B0604020202020204" pitchFamily="34" charset="0"/>
              <a:buNone/>
              <a:defRPr sz="3000" b="0" i="0" kern="1200" baseline="0">
                <a:solidFill>
                  <a:srgbClr val="923F6D"/>
                </a:solidFill>
                <a:latin typeface="Open Sans" panose="020B0606030504020204" pitchFamily="34" charset="0"/>
                <a:ea typeface="Open Sans" panose="020B0606030504020204" pitchFamily="34" charset="0"/>
                <a:cs typeface="Open Sans" panose="020B0606030504020204" pitchFamily="34" charset="0"/>
              </a:defRPr>
            </a:lvl3pPr>
            <a:lvl4pPr marL="2261494" indent="0" algn="l" defTabSz="1507663" rtl="0" eaLnBrk="1" latinLnBrk="0" hangingPunct="1">
              <a:lnSpc>
                <a:spcPts val="4400"/>
              </a:lnSpc>
              <a:spcBef>
                <a:spcPts val="824"/>
              </a:spcBef>
              <a:buFont typeface="Arial" panose="020B0604020202020204" pitchFamily="34" charset="0"/>
              <a:buNone/>
              <a:defRPr sz="3000" b="0" i="0" kern="1200" baseline="0">
                <a:solidFill>
                  <a:srgbClr val="923F6D"/>
                </a:solidFill>
                <a:latin typeface="Open Sans" panose="020B0606030504020204" pitchFamily="34" charset="0"/>
                <a:ea typeface="Open Sans" panose="020B0606030504020204" pitchFamily="34" charset="0"/>
                <a:cs typeface="Open Sans" panose="020B0606030504020204" pitchFamily="34" charset="0"/>
              </a:defRPr>
            </a:lvl4pPr>
            <a:lvl5pPr marL="3015325" indent="0" algn="l" defTabSz="1507663" rtl="0" eaLnBrk="1" latinLnBrk="0" hangingPunct="1">
              <a:lnSpc>
                <a:spcPts val="4400"/>
              </a:lnSpc>
              <a:spcBef>
                <a:spcPts val="824"/>
              </a:spcBef>
              <a:buFont typeface="Arial" panose="020B0604020202020204" pitchFamily="34" charset="0"/>
              <a:buNone/>
              <a:defRPr sz="3000" b="0" i="0" kern="1200" baseline="0">
                <a:solidFill>
                  <a:srgbClr val="923F6D"/>
                </a:solidFill>
                <a:latin typeface="Open Sans" panose="020B0606030504020204" pitchFamily="34" charset="0"/>
                <a:ea typeface="Open Sans" panose="020B0606030504020204" pitchFamily="34" charset="0"/>
                <a:cs typeface="Open Sans" panose="020B0606030504020204" pitchFamily="34" charset="0"/>
              </a:defRPr>
            </a:lvl5pPr>
            <a:lvl6pPr marL="4146072" indent="-376916" algn="l" defTabSz="1507663"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899904" indent="-376916" algn="l" defTabSz="1507663"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3735" indent="-376916" algn="l" defTabSz="1507663"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7567" indent="-376916" algn="l" defTabSz="1507663"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r>
              <a:rPr lang="de-DE" sz="4000" dirty="0">
                <a:latin typeface="NexusSansPro" panose="020B0504030101020102" pitchFamily="34" charset="77"/>
                <a:cs typeface="NexusSansPro" panose="020B0504030101020102" pitchFamily="34" charset="77"/>
              </a:rPr>
              <a:t>Das Axiom </a:t>
            </a:r>
            <a:r>
              <a:rPr lang="de-DE" sz="4000" dirty="0" err="1">
                <a:latin typeface="NexusSansPro" panose="020B0504030101020102" pitchFamily="34" charset="77"/>
                <a:cs typeface="NexusSansPro" panose="020B0504030101020102" pitchFamily="34" charset="77"/>
              </a:rPr>
              <a:t>dialethischer</a:t>
            </a:r>
            <a:r>
              <a:rPr lang="de-DE" sz="4000" dirty="0">
                <a:latin typeface="NexusSansPro" panose="020B0504030101020102" pitchFamily="34" charset="77"/>
                <a:cs typeface="NexusSansPro" panose="020B0504030101020102" pitchFamily="34" charset="77"/>
              </a:rPr>
              <a:t> Logik:</a:t>
            </a:r>
          </a:p>
          <a:p>
            <a:pPr>
              <a:lnSpc>
                <a:spcPct val="150000"/>
              </a:lnSpc>
            </a:pPr>
            <a:r>
              <a:rPr lang="de-DE" sz="4000" dirty="0">
                <a:latin typeface="NexusSansPro" panose="020B0504030101020102" pitchFamily="34" charset="77"/>
                <a:cs typeface="NexusSansPro" panose="020B0504030101020102" pitchFamily="34" charset="77"/>
              </a:rPr>
              <a:t>	Identität ist Werden durch Kommunikation. 	</a:t>
            </a:r>
          </a:p>
          <a:p>
            <a:pPr>
              <a:lnSpc>
                <a:spcPct val="150000"/>
              </a:lnSpc>
            </a:pPr>
            <a:r>
              <a:rPr lang="de-DE" sz="4000" dirty="0">
                <a:latin typeface="NexusSansPro" panose="020B0504030101020102" pitchFamily="34" charset="77"/>
                <a:cs typeface="NexusSansPro" panose="020B0504030101020102" pitchFamily="34" charset="77"/>
              </a:rPr>
              <a:t>	Subjektivität ist Teilhabe an kommunikativer Identitätsentwicklung. </a:t>
            </a:r>
            <a:endParaRPr lang="de-DE" sz="4000" i="1" dirty="0">
              <a:latin typeface="NexusSansPro" panose="020B0504030101020102" pitchFamily="34" charset="77"/>
              <a:cs typeface="NexusSansPro" panose="020B0504030101020102" pitchFamily="34" charset="77"/>
            </a:endParaRPr>
          </a:p>
          <a:p>
            <a:endParaRPr lang="de-DE" sz="4000" i="1" dirty="0">
              <a:latin typeface="NexusSansPro" panose="020B0504030101020102" pitchFamily="34" charset="77"/>
              <a:cs typeface="NexusSansPro" panose="020B0504030101020102" pitchFamily="34" charset="77"/>
            </a:endParaRPr>
          </a:p>
          <a:p>
            <a:endParaRPr lang="de-DE" sz="4000" i="1" dirty="0">
              <a:latin typeface="NexusSansPro" panose="020B0504030101020102" pitchFamily="34" charset="77"/>
              <a:cs typeface="NexusSansPro" panose="020B0504030101020102" pitchFamily="34" charset="77"/>
            </a:endParaRPr>
          </a:p>
        </p:txBody>
      </p:sp>
    </p:spTree>
    <p:extLst>
      <p:ext uri="{BB962C8B-B14F-4D97-AF65-F5344CB8AC3E}">
        <p14:creationId xmlns:p14="http://schemas.microsoft.com/office/powerpoint/2010/main" val="236374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FCB98A-C43B-774C-91A9-A40094D02399}"/>
              </a:ext>
            </a:extLst>
          </p:cNvPr>
          <p:cNvSpPr>
            <a:spLocks noGrp="1"/>
          </p:cNvSpPr>
          <p:nvPr>
            <p:ph type="title"/>
          </p:nvPr>
        </p:nvSpPr>
        <p:spPr/>
        <p:txBody>
          <a:bodyPr/>
          <a:lstStyle/>
          <a:p>
            <a:r>
              <a:rPr lang="de-DE" dirty="0">
                <a:latin typeface="NexusSansPro" panose="020B0504030101020102" pitchFamily="34" charset="77"/>
                <a:cs typeface="NexusSansPro" panose="020B0504030101020102" pitchFamily="34" charset="77"/>
              </a:rPr>
              <a:t>Der Rhythmus des Denkens</a:t>
            </a:r>
            <a:endParaRPr lang="de-DE" dirty="0"/>
          </a:p>
        </p:txBody>
      </p:sp>
      <p:sp>
        <p:nvSpPr>
          <p:cNvPr id="4" name="Datumsplatzhalter 3">
            <a:extLst>
              <a:ext uri="{FF2B5EF4-FFF2-40B4-BE49-F238E27FC236}">
                <a16:creationId xmlns:a16="http://schemas.microsoft.com/office/drawing/2014/main" id="{26826A39-8009-4C79-EEAD-EB0DB2446DBD}"/>
              </a:ext>
            </a:extLst>
          </p:cNvPr>
          <p:cNvSpPr>
            <a:spLocks noGrp="1"/>
          </p:cNvSpPr>
          <p:nvPr>
            <p:ph type="dt" sz="half" idx="10"/>
          </p:nvPr>
        </p:nvSpPr>
        <p:spPr/>
        <p:txBody>
          <a:bodyPr/>
          <a:lstStyle/>
          <a:p>
            <a:r>
              <a:rPr lang="de-DE" b="1"/>
              <a:t>Dialektik als Kritik? Zum Wandel des Begriffs 	</a:t>
            </a:r>
            <a:r>
              <a:rPr lang="de-DE"/>
              <a:t>Seite </a:t>
            </a:r>
            <a:fld id="{CCBD1A5B-A822-8C4C-AF10-AC6F3FD4FA21}" type="slidenum">
              <a:rPr lang="de-DE" smtClean="0"/>
              <a:pPr/>
              <a:t>21</a:t>
            </a:fld>
            <a:endParaRPr lang="de-DE" dirty="0"/>
          </a:p>
        </p:txBody>
      </p:sp>
      <p:sp>
        <p:nvSpPr>
          <p:cNvPr id="7" name="Inhaltsplatzhalter 6">
            <a:extLst>
              <a:ext uri="{FF2B5EF4-FFF2-40B4-BE49-F238E27FC236}">
                <a16:creationId xmlns:a16="http://schemas.microsoft.com/office/drawing/2014/main" id="{3AE23079-1318-0396-37AD-BB6EA72AFB64}"/>
              </a:ext>
            </a:extLst>
          </p:cNvPr>
          <p:cNvSpPr>
            <a:spLocks noGrp="1"/>
          </p:cNvSpPr>
          <p:nvPr>
            <p:ph idx="1"/>
          </p:nvPr>
        </p:nvSpPr>
        <p:spPr>
          <a:xfrm>
            <a:off x="2830409" y="2390013"/>
            <a:ext cx="15214647" cy="7439244"/>
          </a:xfrm>
        </p:spPr>
        <p:txBody>
          <a:bodyPr anchor="ctr"/>
          <a:lstStyle/>
          <a:p>
            <a:pPr algn="just">
              <a:lnSpc>
                <a:spcPct val="150000"/>
              </a:lnSpc>
            </a:pPr>
            <a:r>
              <a:rPr lang="de-DE" sz="4000" dirty="0" err="1">
                <a:latin typeface="NexusSansPro" panose="020B0504030101020102" pitchFamily="34" charset="77"/>
                <a:cs typeface="NexusSansPro" panose="020B0504030101020102" pitchFamily="34" charset="77"/>
              </a:rPr>
              <a:t>Dialethische</a:t>
            </a:r>
            <a:r>
              <a:rPr lang="de-DE" sz="4000" dirty="0">
                <a:latin typeface="NexusSansPro" panose="020B0504030101020102" pitchFamily="34" charset="77"/>
                <a:cs typeface="NexusSansPro" panose="020B0504030101020102" pitchFamily="34" charset="77"/>
              </a:rPr>
              <a:t> Logik begründet ihre Standards rekursiv.  </a:t>
            </a:r>
            <a:r>
              <a:rPr lang="de-DE" sz="4000" b="1" dirty="0">
                <a:latin typeface="NexusSansPro" panose="020B0504030101020102" pitchFamily="34" charset="77"/>
                <a:cs typeface="NexusSansPro" panose="020B0504030101020102" pitchFamily="34" charset="77"/>
              </a:rPr>
              <a:t>Sie begründet ihre Standards nicht in letztgültigen, apriorischen Formen. </a:t>
            </a:r>
            <a:r>
              <a:rPr lang="de-DE" sz="4000" dirty="0">
                <a:effectLst/>
                <a:latin typeface="NexusSansPro" panose="020B0504030101020102" pitchFamily="34" charset="77"/>
                <a:ea typeface="Calibri" panose="020F0502020204030204" pitchFamily="34" charset="0"/>
                <a:cs typeface="NexusSansPro" panose="020B0504030101020102" pitchFamily="34" charset="77"/>
              </a:rPr>
              <a:t>Die Analyse muss sich auf selbst anwenden, um Geltung zu beanspruchen. Rekursion heißt, dass das Denken sich selbst denkt und die eigenen Standards dabei explizit macht. </a:t>
            </a:r>
            <a:endParaRPr lang="de-DE" sz="4000" dirty="0">
              <a:latin typeface="NexusSansPro" panose="020B0504030101020102" pitchFamily="34" charset="77"/>
              <a:cs typeface="NexusSansPro" panose="020B0504030101020102" pitchFamily="34" charset="77"/>
            </a:endParaRPr>
          </a:p>
        </p:txBody>
      </p:sp>
    </p:spTree>
    <p:extLst>
      <p:ext uri="{BB962C8B-B14F-4D97-AF65-F5344CB8AC3E}">
        <p14:creationId xmlns:p14="http://schemas.microsoft.com/office/powerpoint/2010/main" val="234873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a:extLst>
              <a:ext uri="{FF2B5EF4-FFF2-40B4-BE49-F238E27FC236}">
                <a16:creationId xmlns:a16="http://schemas.microsoft.com/office/drawing/2014/main" id="{B5FA7040-6FD9-D86A-CB71-479A137FA4DE}"/>
              </a:ext>
            </a:extLst>
          </p:cNvPr>
          <p:cNvGraphicFramePr/>
          <p:nvPr>
            <p:extLst>
              <p:ext uri="{D42A27DB-BD31-4B8C-83A1-F6EECF244321}">
                <p14:modId xmlns:p14="http://schemas.microsoft.com/office/powerpoint/2010/main" val="1245669931"/>
              </p:ext>
            </p:extLst>
          </p:nvPr>
        </p:nvGraphicFramePr>
        <p:xfrm>
          <a:off x="5586761" y="2341562"/>
          <a:ext cx="10585176" cy="7488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el 1">
            <a:extLst>
              <a:ext uri="{FF2B5EF4-FFF2-40B4-BE49-F238E27FC236}">
                <a16:creationId xmlns:a16="http://schemas.microsoft.com/office/drawing/2014/main" id="{41FCB98A-C43B-774C-91A9-A40094D02399}"/>
              </a:ext>
            </a:extLst>
          </p:cNvPr>
          <p:cNvSpPr>
            <a:spLocks noGrp="1"/>
          </p:cNvSpPr>
          <p:nvPr>
            <p:ph type="title"/>
          </p:nvPr>
        </p:nvSpPr>
        <p:spPr/>
        <p:txBody>
          <a:bodyPr/>
          <a:lstStyle/>
          <a:p>
            <a:r>
              <a:rPr lang="de-DE" dirty="0">
                <a:latin typeface="NexusSansPro" panose="020B0504030101020102" pitchFamily="34" charset="77"/>
                <a:cs typeface="NexusSansPro" panose="020B0504030101020102" pitchFamily="34" charset="77"/>
              </a:rPr>
              <a:t>Der Rhythmus des Denkens</a:t>
            </a:r>
            <a:endParaRPr lang="de-DE" dirty="0"/>
          </a:p>
        </p:txBody>
      </p:sp>
      <p:sp>
        <p:nvSpPr>
          <p:cNvPr id="4" name="Datumsplatzhalter 3">
            <a:extLst>
              <a:ext uri="{FF2B5EF4-FFF2-40B4-BE49-F238E27FC236}">
                <a16:creationId xmlns:a16="http://schemas.microsoft.com/office/drawing/2014/main" id="{26826A39-8009-4C79-EEAD-EB0DB2446DBD}"/>
              </a:ext>
            </a:extLst>
          </p:cNvPr>
          <p:cNvSpPr>
            <a:spLocks noGrp="1"/>
          </p:cNvSpPr>
          <p:nvPr>
            <p:ph type="dt" sz="half" idx="10"/>
          </p:nvPr>
        </p:nvSpPr>
        <p:spPr/>
        <p:txBody>
          <a:bodyPr/>
          <a:lstStyle/>
          <a:p>
            <a:r>
              <a:rPr lang="de-DE" b="1"/>
              <a:t>Dialektik als Kritik? Zum Wandel des Begriffs 	</a:t>
            </a:r>
            <a:r>
              <a:rPr lang="de-DE"/>
              <a:t>Seite </a:t>
            </a:r>
            <a:fld id="{CCBD1A5B-A822-8C4C-AF10-AC6F3FD4FA21}" type="slidenum">
              <a:rPr lang="de-DE" smtClean="0"/>
              <a:pPr/>
              <a:t>22</a:t>
            </a:fld>
            <a:endParaRPr lang="de-DE" dirty="0"/>
          </a:p>
        </p:txBody>
      </p:sp>
    </p:spTree>
    <p:extLst>
      <p:ext uri="{BB962C8B-B14F-4D97-AF65-F5344CB8AC3E}">
        <p14:creationId xmlns:p14="http://schemas.microsoft.com/office/powerpoint/2010/main" val="2707742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CCCCBD-7CA6-4ED6-CD2A-A767E459FA14}"/>
              </a:ext>
            </a:extLst>
          </p:cNvPr>
          <p:cNvSpPr>
            <a:spLocks noGrp="1"/>
          </p:cNvSpPr>
          <p:nvPr>
            <p:ph type="title"/>
          </p:nvPr>
        </p:nvSpPr>
        <p:spPr/>
        <p:txBody>
          <a:bodyPr/>
          <a:lstStyle/>
          <a:p>
            <a:r>
              <a:rPr lang="de-DE" dirty="0">
                <a:latin typeface="NexusSansPro" panose="020B0504030101020102" pitchFamily="34" charset="77"/>
                <a:cs typeface="NexusSansPro" panose="020B0504030101020102" pitchFamily="34" charset="77"/>
              </a:rPr>
              <a:t>Der Rhythmus des Denkens und Rekursion</a:t>
            </a:r>
            <a:endParaRPr lang="en-US" dirty="0"/>
          </a:p>
        </p:txBody>
      </p:sp>
      <p:sp>
        <p:nvSpPr>
          <p:cNvPr id="3" name="Inhaltsplatzhalter 2">
            <a:extLst>
              <a:ext uri="{FF2B5EF4-FFF2-40B4-BE49-F238E27FC236}">
                <a16:creationId xmlns:a16="http://schemas.microsoft.com/office/drawing/2014/main" id="{6D842603-D2D3-653D-E572-A4B487170ECD}"/>
              </a:ext>
            </a:extLst>
          </p:cNvPr>
          <p:cNvSpPr>
            <a:spLocks noGrp="1"/>
          </p:cNvSpPr>
          <p:nvPr>
            <p:ph idx="1"/>
          </p:nvPr>
        </p:nvSpPr>
        <p:spPr/>
        <p:txBody>
          <a:bodyPr anchor="ctr"/>
          <a:lstStyle/>
          <a:p>
            <a:pPr algn="just">
              <a:lnSpc>
                <a:spcPct val="150000"/>
              </a:lnSpc>
            </a:pPr>
            <a:r>
              <a:rPr lang="de-DE" sz="4400" dirty="0">
                <a:effectLst/>
                <a:latin typeface="NexusSansPro" panose="020B0504030101020102" pitchFamily="34" charset="77"/>
                <a:ea typeface="Calibri" panose="020F0502020204030204" pitchFamily="34" charset="0"/>
                <a:cs typeface="NexusSansPro" panose="020B0504030101020102" pitchFamily="34" charset="77"/>
              </a:rPr>
              <a:t>Logisch, also in Absehung von der </a:t>
            </a:r>
            <a:r>
              <a:rPr lang="de-DE" sz="4400" i="1" dirty="0">
                <a:effectLst/>
                <a:latin typeface="NexusSansPro" panose="020B0504030101020102" pitchFamily="34" charset="77"/>
                <a:ea typeface="Calibri" panose="020F0502020204030204" pitchFamily="34" charset="0"/>
                <a:cs typeface="NexusSansPro" panose="020B0504030101020102" pitchFamily="34" charset="77"/>
              </a:rPr>
              <a:t>Phänomenologie des Geistes</a:t>
            </a:r>
            <a:r>
              <a:rPr lang="de-DE" sz="4400" dirty="0">
                <a:effectLst/>
                <a:latin typeface="NexusSansPro" panose="020B0504030101020102" pitchFamily="34" charset="77"/>
                <a:ea typeface="Calibri" panose="020F0502020204030204" pitchFamily="34" charset="0"/>
                <a:cs typeface="NexusSansPro" panose="020B0504030101020102" pitchFamily="34" charset="77"/>
              </a:rPr>
              <a:t>, folgt die Rekursion dem analytischen, synthetischen und dialektischen Moment geistiger Bewegung.</a:t>
            </a:r>
            <a:r>
              <a:rPr lang="de-DE" sz="4400" dirty="0">
                <a:effectLst/>
                <a:latin typeface="NexusSansPro" panose="020B0504030101020102" pitchFamily="34" charset="77"/>
                <a:cs typeface="NexusSansPro" panose="020B0504030101020102" pitchFamily="34" charset="77"/>
              </a:rPr>
              <a:t> </a:t>
            </a:r>
            <a:endParaRPr lang="en-US" sz="4400" dirty="0">
              <a:latin typeface="NexusSansPro" panose="020B0504030101020102" pitchFamily="34" charset="77"/>
              <a:cs typeface="NexusSansPro" panose="020B0504030101020102" pitchFamily="34" charset="77"/>
            </a:endParaRPr>
          </a:p>
        </p:txBody>
      </p:sp>
      <p:sp>
        <p:nvSpPr>
          <p:cNvPr id="4" name="Datumsplatzhalter 3">
            <a:extLst>
              <a:ext uri="{FF2B5EF4-FFF2-40B4-BE49-F238E27FC236}">
                <a16:creationId xmlns:a16="http://schemas.microsoft.com/office/drawing/2014/main" id="{193502F5-0208-9ABE-E737-C3765F6F4E45}"/>
              </a:ext>
            </a:extLst>
          </p:cNvPr>
          <p:cNvSpPr>
            <a:spLocks noGrp="1"/>
          </p:cNvSpPr>
          <p:nvPr>
            <p:ph type="dt" sz="half" idx="10"/>
          </p:nvPr>
        </p:nvSpPr>
        <p:spPr/>
        <p:txBody>
          <a:bodyPr/>
          <a:lstStyle/>
          <a:p>
            <a:r>
              <a:rPr lang="de-DE" b="1"/>
              <a:t>Dialektik als Kritik? Zum Wandel des Begriffs 	</a:t>
            </a:r>
            <a:r>
              <a:rPr lang="de-DE"/>
              <a:t>Seite </a:t>
            </a:r>
            <a:fld id="{CCBD1A5B-A822-8C4C-AF10-AC6F3FD4FA21}" type="slidenum">
              <a:rPr lang="de-DE" smtClean="0"/>
              <a:pPr/>
              <a:t>23</a:t>
            </a:fld>
            <a:endParaRPr lang="de-DE" dirty="0"/>
          </a:p>
        </p:txBody>
      </p:sp>
    </p:spTree>
    <p:extLst>
      <p:ext uri="{BB962C8B-B14F-4D97-AF65-F5344CB8AC3E}">
        <p14:creationId xmlns:p14="http://schemas.microsoft.com/office/powerpoint/2010/main" val="413360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2411D9B0-192A-873E-6540-A03F75646AF9}"/>
              </a:ext>
            </a:extLst>
          </p:cNvPr>
          <p:cNvPicPr>
            <a:picLocks noChangeAspect="1"/>
          </p:cNvPicPr>
          <p:nvPr/>
        </p:nvPicPr>
        <p:blipFill>
          <a:blip r:embed="rId2"/>
          <a:srcRect/>
          <a:stretch/>
        </p:blipFill>
        <p:spPr>
          <a:xfrm>
            <a:off x="9351284" y="3237251"/>
            <a:ext cx="11031488" cy="6615750"/>
          </a:xfrm>
          <a:prstGeom prst="rect">
            <a:avLst/>
          </a:prstGeom>
        </p:spPr>
      </p:pic>
      <p:sp>
        <p:nvSpPr>
          <p:cNvPr id="2" name="Titel 1">
            <a:extLst>
              <a:ext uri="{FF2B5EF4-FFF2-40B4-BE49-F238E27FC236}">
                <a16:creationId xmlns:a16="http://schemas.microsoft.com/office/drawing/2014/main" id="{84CCCCBD-7CA6-4ED6-CD2A-A767E459FA14}"/>
              </a:ext>
            </a:extLst>
          </p:cNvPr>
          <p:cNvSpPr>
            <a:spLocks noGrp="1"/>
          </p:cNvSpPr>
          <p:nvPr>
            <p:ph type="title"/>
          </p:nvPr>
        </p:nvSpPr>
        <p:spPr/>
        <p:txBody>
          <a:bodyPr/>
          <a:lstStyle/>
          <a:p>
            <a:r>
              <a:rPr lang="de-DE" dirty="0">
                <a:latin typeface="NexusSansPro" panose="020B0504030101020102" pitchFamily="34" charset="77"/>
                <a:cs typeface="NexusSansPro" panose="020B0504030101020102" pitchFamily="34" charset="77"/>
              </a:rPr>
              <a:t>Einzelheit, Besonderheit, Allgemeinheit</a:t>
            </a:r>
            <a:endParaRPr lang="en-US" dirty="0"/>
          </a:p>
        </p:txBody>
      </p:sp>
      <p:sp>
        <p:nvSpPr>
          <p:cNvPr id="3" name="Inhaltsplatzhalter 2">
            <a:extLst>
              <a:ext uri="{FF2B5EF4-FFF2-40B4-BE49-F238E27FC236}">
                <a16:creationId xmlns:a16="http://schemas.microsoft.com/office/drawing/2014/main" id="{6D842603-D2D3-653D-E572-A4B487170ECD}"/>
              </a:ext>
            </a:extLst>
          </p:cNvPr>
          <p:cNvSpPr>
            <a:spLocks noGrp="1"/>
          </p:cNvSpPr>
          <p:nvPr>
            <p:ph idx="1"/>
          </p:nvPr>
        </p:nvSpPr>
        <p:spPr>
          <a:xfrm>
            <a:off x="2743418" y="4825479"/>
            <a:ext cx="7293767" cy="2439624"/>
          </a:xfrm>
        </p:spPr>
        <p:txBody>
          <a:bodyPr anchor="ctr"/>
          <a:lstStyle/>
          <a:p>
            <a:pPr algn="just">
              <a:lnSpc>
                <a:spcPct val="150000"/>
              </a:lnSpc>
            </a:pPr>
            <a:r>
              <a:rPr lang="de-DE" sz="4400" dirty="0">
                <a:latin typeface="NexusSansPro" panose="020B0504030101020102" pitchFamily="34" charset="77"/>
                <a:ea typeface="Calibri" panose="020F0502020204030204" pitchFamily="34" charset="0"/>
                <a:cs typeface="NexusSansPro" panose="020B0504030101020102" pitchFamily="34" charset="77"/>
              </a:rPr>
              <a:t>Jedes Etwas kann sowohl als Einzelnes, als Besonderes als auch als Allgemeines begriffen werden. </a:t>
            </a:r>
            <a:endParaRPr lang="en-US" sz="4400" dirty="0">
              <a:latin typeface="NexusSansPro" panose="020B0504030101020102" pitchFamily="34" charset="77"/>
              <a:cs typeface="NexusSansPro" panose="020B0504030101020102" pitchFamily="34" charset="77"/>
            </a:endParaRPr>
          </a:p>
        </p:txBody>
      </p:sp>
      <p:sp>
        <p:nvSpPr>
          <p:cNvPr id="4" name="Datumsplatzhalter 3">
            <a:extLst>
              <a:ext uri="{FF2B5EF4-FFF2-40B4-BE49-F238E27FC236}">
                <a16:creationId xmlns:a16="http://schemas.microsoft.com/office/drawing/2014/main" id="{193502F5-0208-9ABE-E737-C3765F6F4E45}"/>
              </a:ext>
            </a:extLst>
          </p:cNvPr>
          <p:cNvSpPr>
            <a:spLocks noGrp="1"/>
          </p:cNvSpPr>
          <p:nvPr>
            <p:ph type="dt" sz="half" idx="10"/>
          </p:nvPr>
        </p:nvSpPr>
        <p:spPr/>
        <p:txBody>
          <a:bodyPr/>
          <a:lstStyle/>
          <a:p>
            <a:r>
              <a:rPr lang="de-DE" b="1"/>
              <a:t>Dialektik als Kritik? Zum Wandel des Begriffs 	</a:t>
            </a:r>
            <a:r>
              <a:rPr lang="de-DE"/>
              <a:t>Seite </a:t>
            </a:r>
            <a:fld id="{CCBD1A5B-A822-8C4C-AF10-AC6F3FD4FA21}" type="slidenum">
              <a:rPr lang="de-DE" smtClean="0"/>
              <a:pPr/>
              <a:t>24</a:t>
            </a:fld>
            <a:endParaRPr lang="de-DE" dirty="0"/>
          </a:p>
        </p:txBody>
      </p:sp>
      <p:sp>
        <p:nvSpPr>
          <p:cNvPr id="8" name="Inhaltsplatzhalter 2">
            <a:extLst>
              <a:ext uri="{FF2B5EF4-FFF2-40B4-BE49-F238E27FC236}">
                <a16:creationId xmlns:a16="http://schemas.microsoft.com/office/drawing/2014/main" id="{4A504C0F-44BE-8C69-F6A1-C14F5615CE33}"/>
              </a:ext>
            </a:extLst>
          </p:cNvPr>
          <p:cNvSpPr txBox="1">
            <a:spLocks/>
          </p:cNvSpPr>
          <p:nvPr/>
        </p:nvSpPr>
        <p:spPr>
          <a:xfrm>
            <a:off x="4365634" y="7817015"/>
            <a:ext cx="5671551" cy="2439624"/>
          </a:xfrm>
          <a:prstGeom prst="rect">
            <a:avLst/>
          </a:prstGeom>
        </p:spPr>
        <p:txBody>
          <a:bodyPr anchor="ctr"/>
          <a:lstStyle>
            <a:lvl1pPr marL="0" indent="0" algn="l" defTabSz="1507663" rtl="0" eaLnBrk="1" latinLnBrk="0" hangingPunct="1">
              <a:lnSpc>
                <a:spcPts val="4400"/>
              </a:lnSpc>
              <a:spcBef>
                <a:spcPts val="1649"/>
              </a:spcBef>
              <a:buFont typeface="Arial" panose="020B0604020202020204" pitchFamily="34" charset="0"/>
              <a:buNone/>
              <a:defRPr sz="3000" b="0" i="0" kern="1200" baseline="0">
                <a:solidFill>
                  <a:srgbClr val="923F6D"/>
                </a:solidFill>
                <a:latin typeface="Open Sans" panose="020B0606030504020204" pitchFamily="34" charset="0"/>
                <a:ea typeface="Open Sans" panose="020B0606030504020204" pitchFamily="34" charset="0"/>
                <a:cs typeface="Open Sans" panose="020B0606030504020204" pitchFamily="34" charset="0"/>
              </a:defRPr>
            </a:lvl1pPr>
            <a:lvl2pPr marL="753831" indent="0" algn="l" defTabSz="1507663" rtl="0" eaLnBrk="1" latinLnBrk="0" hangingPunct="1">
              <a:lnSpc>
                <a:spcPts val="4400"/>
              </a:lnSpc>
              <a:spcBef>
                <a:spcPts val="824"/>
              </a:spcBef>
              <a:buFont typeface="Arial" panose="020B0604020202020204" pitchFamily="34" charset="0"/>
              <a:buNone/>
              <a:defRPr sz="3000" b="0" i="0" kern="1200" baseline="0">
                <a:solidFill>
                  <a:srgbClr val="923F6D"/>
                </a:solidFill>
                <a:latin typeface="Open Sans" panose="020B0606030504020204" pitchFamily="34" charset="0"/>
                <a:ea typeface="Open Sans" panose="020B0606030504020204" pitchFamily="34" charset="0"/>
                <a:cs typeface="Open Sans" panose="020B0606030504020204" pitchFamily="34" charset="0"/>
              </a:defRPr>
            </a:lvl2pPr>
            <a:lvl3pPr marL="1507662" indent="0" algn="l" defTabSz="1507663" rtl="0" eaLnBrk="1" latinLnBrk="0" hangingPunct="1">
              <a:lnSpc>
                <a:spcPts val="4400"/>
              </a:lnSpc>
              <a:spcBef>
                <a:spcPts val="824"/>
              </a:spcBef>
              <a:buFont typeface="Arial" panose="020B0604020202020204" pitchFamily="34" charset="0"/>
              <a:buNone/>
              <a:defRPr sz="3000" b="0" i="0" kern="1200" baseline="0">
                <a:solidFill>
                  <a:srgbClr val="923F6D"/>
                </a:solidFill>
                <a:latin typeface="Open Sans" panose="020B0606030504020204" pitchFamily="34" charset="0"/>
                <a:ea typeface="Open Sans" panose="020B0606030504020204" pitchFamily="34" charset="0"/>
                <a:cs typeface="Open Sans" panose="020B0606030504020204" pitchFamily="34" charset="0"/>
              </a:defRPr>
            </a:lvl3pPr>
            <a:lvl4pPr marL="2261494" indent="0" algn="l" defTabSz="1507663" rtl="0" eaLnBrk="1" latinLnBrk="0" hangingPunct="1">
              <a:lnSpc>
                <a:spcPts val="4400"/>
              </a:lnSpc>
              <a:spcBef>
                <a:spcPts val="824"/>
              </a:spcBef>
              <a:buFont typeface="Arial" panose="020B0604020202020204" pitchFamily="34" charset="0"/>
              <a:buNone/>
              <a:defRPr sz="3000" b="0" i="0" kern="1200" baseline="0">
                <a:solidFill>
                  <a:srgbClr val="923F6D"/>
                </a:solidFill>
                <a:latin typeface="Open Sans" panose="020B0606030504020204" pitchFamily="34" charset="0"/>
                <a:ea typeface="Open Sans" panose="020B0606030504020204" pitchFamily="34" charset="0"/>
                <a:cs typeface="Open Sans" panose="020B0606030504020204" pitchFamily="34" charset="0"/>
              </a:defRPr>
            </a:lvl4pPr>
            <a:lvl5pPr marL="3015325" indent="0" algn="l" defTabSz="1507663" rtl="0" eaLnBrk="1" latinLnBrk="0" hangingPunct="1">
              <a:lnSpc>
                <a:spcPts val="4400"/>
              </a:lnSpc>
              <a:spcBef>
                <a:spcPts val="824"/>
              </a:spcBef>
              <a:buFont typeface="Arial" panose="020B0604020202020204" pitchFamily="34" charset="0"/>
              <a:buNone/>
              <a:defRPr sz="3000" b="0" i="0" kern="1200" baseline="0">
                <a:solidFill>
                  <a:srgbClr val="923F6D"/>
                </a:solidFill>
                <a:latin typeface="Open Sans" panose="020B0606030504020204" pitchFamily="34" charset="0"/>
                <a:ea typeface="Open Sans" panose="020B0606030504020204" pitchFamily="34" charset="0"/>
                <a:cs typeface="Open Sans" panose="020B0606030504020204" pitchFamily="34" charset="0"/>
              </a:defRPr>
            </a:lvl5pPr>
            <a:lvl6pPr marL="4146072" indent="-376916" algn="l" defTabSz="1507663"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899904" indent="-376916" algn="l" defTabSz="1507663"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3735" indent="-376916" algn="l" defTabSz="1507663"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7567" indent="-376916" algn="l" defTabSz="1507663"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algn="just">
              <a:lnSpc>
                <a:spcPct val="150000"/>
              </a:lnSpc>
            </a:pPr>
            <a:r>
              <a:rPr lang="de-DE" sz="4400" dirty="0">
                <a:latin typeface="NexusSansPro" panose="020B0504030101020102" pitchFamily="34" charset="77"/>
                <a:cs typeface="NexusSansPro" panose="020B0504030101020102" pitchFamily="34" charset="77"/>
              </a:rPr>
              <a:t>Gesammelte Werke</a:t>
            </a:r>
            <a:r>
              <a:rPr lang="de-DE" sz="4400" dirty="0">
                <a:latin typeface="NexusSansPro" panose="020B0504030101020102" pitchFamily="34" charset="77"/>
                <a:ea typeface="Calibri" panose="020F0502020204030204" pitchFamily="34" charset="0"/>
                <a:cs typeface="NexusSansPro" panose="020B0504030101020102" pitchFamily="34" charset="77"/>
              </a:rPr>
              <a:t> 12, S. 35</a:t>
            </a:r>
            <a:endParaRPr lang="en-US" sz="4400" dirty="0">
              <a:latin typeface="NexusSansPro" panose="020B0504030101020102" pitchFamily="34" charset="77"/>
              <a:cs typeface="NexusSansPro" panose="020B0504030101020102" pitchFamily="34" charset="77"/>
            </a:endParaRPr>
          </a:p>
        </p:txBody>
      </p:sp>
    </p:spTree>
    <p:extLst>
      <p:ext uri="{BB962C8B-B14F-4D97-AF65-F5344CB8AC3E}">
        <p14:creationId xmlns:p14="http://schemas.microsoft.com/office/powerpoint/2010/main" val="8902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2411D9B0-192A-873E-6540-A03F75646AF9}"/>
              </a:ext>
            </a:extLst>
          </p:cNvPr>
          <p:cNvPicPr>
            <a:picLocks noChangeAspect="1"/>
          </p:cNvPicPr>
          <p:nvPr/>
        </p:nvPicPr>
        <p:blipFill>
          <a:blip r:embed="rId2"/>
          <a:srcRect/>
          <a:stretch/>
        </p:blipFill>
        <p:spPr>
          <a:xfrm>
            <a:off x="9631542" y="3237251"/>
            <a:ext cx="10470971" cy="6615750"/>
          </a:xfrm>
          <a:prstGeom prst="rect">
            <a:avLst/>
          </a:prstGeom>
        </p:spPr>
      </p:pic>
      <p:sp>
        <p:nvSpPr>
          <p:cNvPr id="2" name="Titel 1">
            <a:extLst>
              <a:ext uri="{FF2B5EF4-FFF2-40B4-BE49-F238E27FC236}">
                <a16:creationId xmlns:a16="http://schemas.microsoft.com/office/drawing/2014/main" id="{84CCCCBD-7CA6-4ED6-CD2A-A767E459FA14}"/>
              </a:ext>
            </a:extLst>
          </p:cNvPr>
          <p:cNvSpPr>
            <a:spLocks noGrp="1"/>
          </p:cNvSpPr>
          <p:nvPr>
            <p:ph type="title"/>
          </p:nvPr>
        </p:nvSpPr>
        <p:spPr/>
        <p:txBody>
          <a:bodyPr/>
          <a:lstStyle/>
          <a:p>
            <a:r>
              <a:rPr lang="de-DE" dirty="0">
                <a:latin typeface="NexusSansPro" panose="020B0504030101020102" pitchFamily="34" charset="77"/>
                <a:cs typeface="NexusSansPro" panose="020B0504030101020102" pitchFamily="34" charset="77"/>
              </a:rPr>
              <a:t>Begriffliche Anerkennungspraxis</a:t>
            </a:r>
            <a:endParaRPr lang="en-US" dirty="0"/>
          </a:p>
        </p:txBody>
      </p:sp>
      <p:sp>
        <p:nvSpPr>
          <p:cNvPr id="3" name="Inhaltsplatzhalter 2">
            <a:extLst>
              <a:ext uri="{FF2B5EF4-FFF2-40B4-BE49-F238E27FC236}">
                <a16:creationId xmlns:a16="http://schemas.microsoft.com/office/drawing/2014/main" id="{6D842603-D2D3-653D-E572-A4B487170ECD}"/>
              </a:ext>
            </a:extLst>
          </p:cNvPr>
          <p:cNvSpPr>
            <a:spLocks noGrp="1"/>
          </p:cNvSpPr>
          <p:nvPr>
            <p:ph idx="1"/>
          </p:nvPr>
        </p:nvSpPr>
        <p:spPr>
          <a:xfrm>
            <a:off x="2743418" y="2341563"/>
            <a:ext cx="7293767" cy="7511438"/>
          </a:xfrm>
        </p:spPr>
        <p:txBody>
          <a:bodyPr anchor="t"/>
          <a:lstStyle/>
          <a:p>
            <a:pPr algn="just">
              <a:lnSpc>
                <a:spcPct val="150000"/>
              </a:lnSpc>
            </a:pPr>
            <a:r>
              <a:rPr lang="de-DE" sz="4400" dirty="0" err="1">
                <a:latin typeface="NexusSansPro" panose="020B0504030101020102" pitchFamily="34" charset="77"/>
                <a:cs typeface="NexusSansPro" panose="020B0504030101020102" pitchFamily="34" charset="77"/>
              </a:rPr>
              <a:t>Bottom-up</a:t>
            </a:r>
            <a:br>
              <a:rPr lang="en-US" sz="4400" dirty="0">
                <a:latin typeface="NexusSansPro" panose="020B0504030101020102" pitchFamily="34" charset="77"/>
                <a:cs typeface="NexusSansPro" panose="020B0504030101020102" pitchFamily="34" charset="77"/>
              </a:rPr>
            </a:br>
            <a:r>
              <a:rPr lang="de-DE" sz="4400" dirty="0">
                <a:latin typeface="NexusSansPro" panose="020B0504030101020102" pitchFamily="34" charset="77"/>
                <a:cs typeface="NexusSansPro" panose="020B0504030101020102" pitchFamily="34" charset="77"/>
              </a:rPr>
              <a:t>Das ewige Recht des Einzelnen ist sein Anspruch, als Besonderes in ein Allgemeines integriert zu werden. </a:t>
            </a:r>
          </a:p>
        </p:txBody>
      </p:sp>
      <p:sp>
        <p:nvSpPr>
          <p:cNvPr id="4" name="Datumsplatzhalter 3">
            <a:extLst>
              <a:ext uri="{FF2B5EF4-FFF2-40B4-BE49-F238E27FC236}">
                <a16:creationId xmlns:a16="http://schemas.microsoft.com/office/drawing/2014/main" id="{193502F5-0208-9ABE-E737-C3765F6F4E45}"/>
              </a:ext>
            </a:extLst>
          </p:cNvPr>
          <p:cNvSpPr>
            <a:spLocks noGrp="1"/>
          </p:cNvSpPr>
          <p:nvPr>
            <p:ph type="dt" sz="half" idx="10"/>
          </p:nvPr>
        </p:nvSpPr>
        <p:spPr/>
        <p:txBody>
          <a:bodyPr/>
          <a:lstStyle/>
          <a:p>
            <a:r>
              <a:rPr lang="de-DE" b="1"/>
              <a:t>Dialektik als Kritik? Zum Wandel des Begriffs 	</a:t>
            </a:r>
            <a:r>
              <a:rPr lang="de-DE"/>
              <a:t>Seite </a:t>
            </a:r>
            <a:fld id="{CCBD1A5B-A822-8C4C-AF10-AC6F3FD4FA21}" type="slidenum">
              <a:rPr lang="de-DE" smtClean="0"/>
              <a:pPr/>
              <a:t>25</a:t>
            </a:fld>
            <a:endParaRPr lang="de-DE" dirty="0"/>
          </a:p>
        </p:txBody>
      </p:sp>
      <p:sp>
        <p:nvSpPr>
          <p:cNvPr id="8" name="Inhaltsplatzhalter 2">
            <a:extLst>
              <a:ext uri="{FF2B5EF4-FFF2-40B4-BE49-F238E27FC236}">
                <a16:creationId xmlns:a16="http://schemas.microsoft.com/office/drawing/2014/main" id="{4A504C0F-44BE-8C69-F6A1-C14F5615CE33}"/>
              </a:ext>
            </a:extLst>
          </p:cNvPr>
          <p:cNvSpPr txBox="1">
            <a:spLocks/>
          </p:cNvSpPr>
          <p:nvPr/>
        </p:nvSpPr>
        <p:spPr>
          <a:xfrm>
            <a:off x="4362450" y="7810321"/>
            <a:ext cx="5674735" cy="2439624"/>
          </a:xfrm>
          <a:prstGeom prst="rect">
            <a:avLst/>
          </a:prstGeom>
        </p:spPr>
        <p:txBody>
          <a:bodyPr anchor="ctr"/>
          <a:lstStyle>
            <a:lvl1pPr marL="0" indent="0" algn="l" defTabSz="1507663" rtl="0" eaLnBrk="1" latinLnBrk="0" hangingPunct="1">
              <a:lnSpc>
                <a:spcPts val="4400"/>
              </a:lnSpc>
              <a:spcBef>
                <a:spcPts val="1649"/>
              </a:spcBef>
              <a:buFont typeface="Arial" panose="020B0604020202020204" pitchFamily="34" charset="0"/>
              <a:buNone/>
              <a:defRPr sz="3000" b="0" i="0" kern="1200" baseline="0">
                <a:solidFill>
                  <a:srgbClr val="923F6D"/>
                </a:solidFill>
                <a:latin typeface="Open Sans" panose="020B0606030504020204" pitchFamily="34" charset="0"/>
                <a:ea typeface="Open Sans" panose="020B0606030504020204" pitchFamily="34" charset="0"/>
                <a:cs typeface="Open Sans" panose="020B0606030504020204" pitchFamily="34" charset="0"/>
              </a:defRPr>
            </a:lvl1pPr>
            <a:lvl2pPr marL="753831" indent="0" algn="l" defTabSz="1507663" rtl="0" eaLnBrk="1" latinLnBrk="0" hangingPunct="1">
              <a:lnSpc>
                <a:spcPts val="4400"/>
              </a:lnSpc>
              <a:spcBef>
                <a:spcPts val="824"/>
              </a:spcBef>
              <a:buFont typeface="Arial" panose="020B0604020202020204" pitchFamily="34" charset="0"/>
              <a:buNone/>
              <a:defRPr sz="3000" b="0" i="0" kern="1200" baseline="0">
                <a:solidFill>
                  <a:srgbClr val="923F6D"/>
                </a:solidFill>
                <a:latin typeface="Open Sans" panose="020B0606030504020204" pitchFamily="34" charset="0"/>
                <a:ea typeface="Open Sans" panose="020B0606030504020204" pitchFamily="34" charset="0"/>
                <a:cs typeface="Open Sans" panose="020B0606030504020204" pitchFamily="34" charset="0"/>
              </a:defRPr>
            </a:lvl2pPr>
            <a:lvl3pPr marL="1507662" indent="0" algn="l" defTabSz="1507663" rtl="0" eaLnBrk="1" latinLnBrk="0" hangingPunct="1">
              <a:lnSpc>
                <a:spcPts val="4400"/>
              </a:lnSpc>
              <a:spcBef>
                <a:spcPts val="824"/>
              </a:spcBef>
              <a:buFont typeface="Arial" panose="020B0604020202020204" pitchFamily="34" charset="0"/>
              <a:buNone/>
              <a:defRPr sz="3000" b="0" i="0" kern="1200" baseline="0">
                <a:solidFill>
                  <a:srgbClr val="923F6D"/>
                </a:solidFill>
                <a:latin typeface="Open Sans" panose="020B0606030504020204" pitchFamily="34" charset="0"/>
                <a:ea typeface="Open Sans" panose="020B0606030504020204" pitchFamily="34" charset="0"/>
                <a:cs typeface="Open Sans" panose="020B0606030504020204" pitchFamily="34" charset="0"/>
              </a:defRPr>
            </a:lvl3pPr>
            <a:lvl4pPr marL="2261494" indent="0" algn="l" defTabSz="1507663" rtl="0" eaLnBrk="1" latinLnBrk="0" hangingPunct="1">
              <a:lnSpc>
                <a:spcPts val="4400"/>
              </a:lnSpc>
              <a:spcBef>
                <a:spcPts val="824"/>
              </a:spcBef>
              <a:buFont typeface="Arial" panose="020B0604020202020204" pitchFamily="34" charset="0"/>
              <a:buNone/>
              <a:defRPr sz="3000" b="0" i="0" kern="1200" baseline="0">
                <a:solidFill>
                  <a:srgbClr val="923F6D"/>
                </a:solidFill>
                <a:latin typeface="Open Sans" panose="020B0606030504020204" pitchFamily="34" charset="0"/>
                <a:ea typeface="Open Sans" panose="020B0606030504020204" pitchFamily="34" charset="0"/>
                <a:cs typeface="Open Sans" panose="020B0606030504020204" pitchFamily="34" charset="0"/>
              </a:defRPr>
            </a:lvl4pPr>
            <a:lvl5pPr marL="3015325" indent="0" algn="l" defTabSz="1507663" rtl="0" eaLnBrk="1" latinLnBrk="0" hangingPunct="1">
              <a:lnSpc>
                <a:spcPts val="4400"/>
              </a:lnSpc>
              <a:spcBef>
                <a:spcPts val="824"/>
              </a:spcBef>
              <a:buFont typeface="Arial" panose="020B0604020202020204" pitchFamily="34" charset="0"/>
              <a:buNone/>
              <a:defRPr sz="3000" b="0" i="0" kern="1200" baseline="0">
                <a:solidFill>
                  <a:srgbClr val="923F6D"/>
                </a:solidFill>
                <a:latin typeface="Open Sans" panose="020B0606030504020204" pitchFamily="34" charset="0"/>
                <a:ea typeface="Open Sans" panose="020B0606030504020204" pitchFamily="34" charset="0"/>
                <a:cs typeface="Open Sans" panose="020B0606030504020204" pitchFamily="34" charset="0"/>
              </a:defRPr>
            </a:lvl5pPr>
            <a:lvl6pPr marL="4146072" indent="-376916" algn="l" defTabSz="1507663"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899904" indent="-376916" algn="l" defTabSz="1507663"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3735" indent="-376916" algn="l" defTabSz="1507663"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7567" indent="-376916" algn="l" defTabSz="1507663"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algn="just">
              <a:lnSpc>
                <a:spcPct val="150000"/>
              </a:lnSpc>
            </a:pPr>
            <a:r>
              <a:rPr lang="de-DE" sz="4400" dirty="0">
                <a:solidFill>
                  <a:srgbClr val="923F6D"/>
                </a:solidFill>
                <a:latin typeface="NexusSansPro" panose="020B0504030101020102" pitchFamily="34" charset="77"/>
                <a:cs typeface="NexusSansPro" panose="020B0504030101020102" pitchFamily="34" charset="77"/>
              </a:rPr>
              <a:t>Gesammelte Werke</a:t>
            </a:r>
            <a:r>
              <a:rPr lang="de-DE" sz="4400" dirty="0">
                <a:latin typeface="NexusSansPro" panose="020B0504030101020102" pitchFamily="34" charset="77"/>
                <a:ea typeface="Calibri" panose="020F0502020204030204" pitchFamily="34" charset="0"/>
                <a:cs typeface="NexusSansPro" panose="020B0504030101020102" pitchFamily="34" charset="77"/>
              </a:rPr>
              <a:t> 12, S. 35</a:t>
            </a:r>
            <a:endParaRPr lang="en-US" sz="4400" dirty="0">
              <a:latin typeface="NexusSansPro" panose="020B0504030101020102" pitchFamily="34" charset="77"/>
              <a:cs typeface="NexusSansPro" panose="020B0504030101020102" pitchFamily="34" charset="77"/>
            </a:endParaRPr>
          </a:p>
        </p:txBody>
      </p:sp>
    </p:spTree>
    <p:extLst>
      <p:ext uri="{BB962C8B-B14F-4D97-AF65-F5344CB8AC3E}">
        <p14:creationId xmlns:p14="http://schemas.microsoft.com/office/powerpoint/2010/main" val="21130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CCCCBD-7CA6-4ED6-CD2A-A767E459FA14}"/>
              </a:ext>
            </a:extLst>
          </p:cNvPr>
          <p:cNvSpPr>
            <a:spLocks noGrp="1"/>
          </p:cNvSpPr>
          <p:nvPr>
            <p:ph type="title"/>
          </p:nvPr>
        </p:nvSpPr>
        <p:spPr/>
        <p:txBody>
          <a:bodyPr/>
          <a:lstStyle/>
          <a:p>
            <a:r>
              <a:rPr lang="de-DE" dirty="0">
                <a:latin typeface="NexusSansPro" panose="020B0504030101020102" pitchFamily="34" charset="77"/>
                <a:cs typeface="NexusSansPro" panose="020B0504030101020102" pitchFamily="34" charset="77"/>
              </a:rPr>
              <a:t>Begriffliche Anerkennungspraxis</a:t>
            </a:r>
            <a:endParaRPr lang="en-US" dirty="0"/>
          </a:p>
        </p:txBody>
      </p:sp>
      <p:sp>
        <p:nvSpPr>
          <p:cNvPr id="3" name="Inhaltsplatzhalter 2">
            <a:extLst>
              <a:ext uri="{FF2B5EF4-FFF2-40B4-BE49-F238E27FC236}">
                <a16:creationId xmlns:a16="http://schemas.microsoft.com/office/drawing/2014/main" id="{6D842603-D2D3-653D-E572-A4B487170ECD}"/>
              </a:ext>
            </a:extLst>
          </p:cNvPr>
          <p:cNvSpPr>
            <a:spLocks noGrp="1"/>
          </p:cNvSpPr>
          <p:nvPr>
            <p:ph idx="1"/>
          </p:nvPr>
        </p:nvSpPr>
        <p:spPr>
          <a:xfrm>
            <a:off x="2683621" y="2318362"/>
            <a:ext cx="16656892" cy="7511438"/>
          </a:xfrm>
        </p:spPr>
        <p:txBody>
          <a:bodyPr anchor="t"/>
          <a:lstStyle/>
          <a:p>
            <a:pPr algn="ctr">
              <a:lnSpc>
                <a:spcPct val="150000"/>
              </a:lnSpc>
            </a:pPr>
            <a:r>
              <a:rPr lang="de-DE" sz="4400" dirty="0">
                <a:latin typeface="NexusSansPro" panose="020B0504030101020102" pitchFamily="34" charset="77"/>
                <a:cs typeface="NexusSansPro" panose="020B0504030101020102" pitchFamily="34" charset="77"/>
              </a:rPr>
              <a:t>Top-down</a:t>
            </a:r>
          </a:p>
          <a:p>
            <a:pPr>
              <a:lnSpc>
                <a:spcPct val="150000"/>
              </a:lnSpc>
            </a:pPr>
            <a:r>
              <a:rPr lang="de-DE" sz="4400" dirty="0">
                <a:latin typeface="NexusSansPro" panose="020B0504030101020102" pitchFamily="34" charset="77"/>
                <a:cs typeface="NexusSansPro" panose="020B0504030101020102" pitchFamily="34" charset="77"/>
              </a:rPr>
              <a:t>Es kann daher auch progressiv sein, nicht jeder Welle der Gegenwart aufzusitzen. Unbestechliches Denken bleibt dem Allgemeinen und Bewährtem treu.</a:t>
            </a:r>
          </a:p>
          <a:p>
            <a:pPr algn="ctr">
              <a:lnSpc>
                <a:spcPct val="150000"/>
              </a:lnSpc>
            </a:pPr>
            <a:endParaRPr lang="de-DE" sz="4400" dirty="0">
              <a:latin typeface="NexusSansPro" panose="020B0504030101020102" pitchFamily="34" charset="77"/>
              <a:cs typeface="NexusSansPro" panose="020B0504030101020102" pitchFamily="34" charset="77"/>
            </a:endParaRPr>
          </a:p>
        </p:txBody>
      </p:sp>
      <p:sp>
        <p:nvSpPr>
          <p:cNvPr id="4" name="Datumsplatzhalter 3">
            <a:extLst>
              <a:ext uri="{FF2B5EF4-FFF2-40B4-BE49-F238E27FC236}">
                <a16:creationId xmlns:a16="http://schemas.microsoft.com/office/drawing/2014/main" id="{193502F5-0208-9ABE-E737-C3765F6F4E45}"/>
              </a:ext>
            </a:extLst>
          </p:cNvPr>
          <p:cNvSpPr>
            <a:spLocks noGrp="1"/>
          </p:cNvSpPr>
          <p:nvPr>
            <p:ph type="dt" sz="half" idx="10"/>
          </p:nvPr>
        </p:nvSpPr>
        <p:spPr/>
        <p:txBody>
          <a:bodyPr/>
          <a:lstStyle/>
          <a:p>
            <a:r>
              <a:rPr lang="de-DE" b="1"/>
              <a:t>Dialektik als Kritik? Zum Wandel des Begriffs 	</a:t>
            </a:r>
            <a:r>
              <a:rPr lang="de-DE"/>
              <a:t>Seite </a:t>
            </a:r>
            <a:fld id="{CCBD1A5B-A822-8C4C-AF10-AC6F3FD4FA21}" type="slidenum">
              <a:rPr lang="de-DE" smtClean="0"/>
              <a:pPr/>
              <a:t>26</a:t>
            </a:fld>
            <a:endParaRPr lang="de-DE" dirty="0"/>
          </a:p>
        </p:txBody>
      </p:sp>
    </p:spTree>
    <p:extLst>
      <p:ext uri="{BB962C8B-B14F-4D97-AF65-F5344CB8AC3E}">
        <p14:creationId xmlns:p14="http://schemas.microsoft.com/office/powerpoint/2010/main" val="90392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CCCCBD-7CA6-4ED6-CD2A-A767E459FA14}"/>
              </a:ext>
            </a:extLst>
          </p:cNvPr>
          <p:cNvSpPr>
            <a:spLocks noGrp="1"/>
          </p:cNvSpPr>
          <p:nvPr>
            <p:ph type="title"/>
          </p:nvPr>
        </p:nvSpPr>
        <p:spPr/>
        <p:txBody>
          <a:bodyPr/>
          <a:lstStyle/>
          <a:p>
            <a:r>
              <a:rPr lang="de-DE" dirty="0">
                <a:latin typeface="NexusSansPro" panose="020B0504030101020102" pitchFamily="34" charset="77"/>
                <a:cs typeface="NexusSansPro" panose="020B0504030101020102" pitchFamily="34" charset="77"/>
              </a:rPr>
              <a:t>Die Struktur des Urteils</a:t>
            </a:r>
            <a:endParaRPr lang="en-US" dirty="0"/>
          </a:p>
        </p:txBody>
      </p:sp>
      <p:pic>
        <p:nvPicPr>
          <p:cNvPr id="8" name="Inhaltsplatzhalter 7">
            <a:extLst>
              <a:ext uri="{FF2B5EF4-FFF2-40B4-BE49-F238E27FC236}">
                <a16:creationId xmlns:a16="http://schemas.microsoft.com/office/drawing/2014/main" id="{E9120C14-EC26-8E18-E894-AC80127191F2}"/>
              </a:ext>
            </a:extLst>
          </p:cNvPr>
          <p:cNvPicPr>
            <a:picLocks noGrp="1" noChangeAspect="1"/>
          </p:cNvPicPr>
          <p:nvPr>
            <p:ph idx="1"/>
          </p:nvPr>
        </p:nvPicPr>
        <p:blipFill>
          <a:blip r:embed="rId2"/>
          <a:stretch>
            <a:fillRect/>
          </a:stretch>
        </p:blipFill>
        <p:spPr>
          <a:xfrm>
            <a:off x="2418407" y="2300741"/>
            <a:ext cx="16583844" cy="5729404"/>
          </a:xfrm>
        </p:spPr>
      </p:pic>
      <p:sp>
        <p:nvSpPr>
          <p:cNvPr id="4" name="Datumsplatzhalter 3">
            <a:extLst>
              <a:ext uri="{FF2B5EF4-FFF2-40B4-BE49-F238E27FC236}">
                <a16:creationId xmlns:a16="http://schemas.microsoft.com/office/drawing/2014/main" id="{193502F5-0208-9ABE-E737-C3765F6F4E45}"/>
              </a:ext>
            </a:extLst>
          </p:cNvPr>
          <p:cNvSpPr>
            <a:spLocks noGrp="1"/>
          </p:cNvSpPr>
          <p:nvPr>
            <p:ph type="dt" sz="half" idx="10"/>
          </p:nvPr>
        </p:nvSpPr>
        <p:spPr/>
        <p:txBody>
          <a:bodyPr/>
          <a:lstStyle/>
          <a:p>
            <a:r>
              <a:rPr lang="de-DE" b="1"/>
              <a:t>Dialektik als Kritik? Zum Wandel des Begriffs 	</a:t>
            </a:r>
            <a:r>
              <a:rPr lang="de-DE"/>
              <a:t>Seite </a:t>
            </a:r>
            <a:fld id="{CCBD1A5B-A822-8C4C-AF10-AC6F3FD4FA21}" type="slidenum">
              <a:rPr lang="de-DE" smtClean="0"/>
              <a:pPr/>
              <a:t>27</a:t>
            </a:fld>
            <a:endParaRPr lang="de-DE" dirty="0"/>
          </a:p>
        </p:txBody>
      </p:sp>
      <p:sp>
        <p:nvSpPr>
          <p:cNvPr id="9" name="Textfeld 8">
            <a:extLst>
              <a:ext uri="{FF2B5EF4-FFF2-40B4-BE49-F238E27FC236}">
                <a16:creationId xmlns:a16="http://schemas.microsoft.com/office/drawing/2014/main" id="{6DAC16F9-8215-9B82-2FB0-A99B6742357B}"/>
              </a:ext>
            </a:extLst>
          </p:cNvPr>
          <p:cNvSpPr txBox="1"/>
          <p:nvPr/>
        </p:nvSpPr>
        <p:spPr>
          <a:xfrm>
            <a:off x="4074592" y="8246169"/>
            <a:ext cx="5544616" cy="1446550"/>
          </a:xfrm>
          <a:prstGeom prst="rect">
            <a:avLst/>
          </a:prstGeom>
          <a:noFill/>
        </p:spPr>
        <p:txBody>
          <a:bodyPr wrap="square" rtlCol="0">
            <a:spAutoFit/>
          </a:bodyPr>
          <a:lstStyle/>
          <a:p>
            <a:r>
              <a:rPr lang="de-DE" sz="4400" dirty="0">
                <a:solidFill>
                  <a:srgbClr val="923F6D"/>
                </a:solidFill>
                <a:latin typeface="NexusSansPro" panose="020B0504030101020102" pitchFamily="34" charset="77"/>
                <a:cs typeface="NexusSansPro" panose="020B0504030101020102" pitchFamily="34" charset="77"/>
              </a:rPr>
              <a:t>Gesammelte Werke</a:t>
            </a:r>
            <a:r>
              <a:rPr lang="en-US" sz="4400" dirty="0">
                <a:solidFill>
                  <a:srgbClr val="923F6D"/>
                </a:solidFill>
                <a:latin typeface="NexusSansPro" panose="020B0504030101020102" pitchFamily="34" charset="77"/>
                <a:cs typeface="NexusSansPro" panose="020B0504030101020102" pitchFamily="34" charset="77"/>
              </a:rPr>
              <a:t> 12, S. 56</a:t>
            </a:r>
          </a:p>
        </p:txBody>
      </p:sp>
    </p:spTree>
    <p:extLst>
      <p:ext uri="{BB962C8B-B14F-4D97-AF65-F5344CB8AC3E}">
        <p14:creationId xmlns:p14="http://schemas.microsoft.com/office/powerpoint/2010/main" val="181895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CCCCBD-7CA6-4ED6-CD2A-A767E459FA14}"/>
              </a:ext>
            </a:extLst>
          </p:cNvPr>
          <p:cNvSpPr>
            <a:spLocks noGrp="1"/>
          </p:cNvSpPr>
          <p:nvPr>
            <p:ph type="title"/>
          </p:nvPr>
        </p:nvSpPr>
        <p:spPr/>
        <p:txBody>
          <a:bodyPr/>
          <a:lstStyle/>
          <a:p>
            <a:r>
              <a:rPr lang="de-DE" dirty="0">
                <a:latin typeface="NexusSansPro" panose="020B0504030101020102" pitchFamily="34" charset="77"/>
                <a:cs typeface="NexusSansPro" panose="020B0504030101020102" pitchFamily="34" charset="77"/>
              </a:rPr>
              <a:t>Die Struktur des Urteils</a:t>
            </a:r>
            <a:endParaRPr lang="en-US" dirty="0"/>
          </a:p>
        </p:txBody>
      </p:sp>
      <p:sp>
        <p:nvSpPr>
          <p:cNvPr id="4" name="Datumsplatzhalter 3">
            <a:extLst>
              <a:ext uri="{FF2B5EF4-FFF2-40B4-BE49-F238E27FC236}">
                <a16:creationId xmlns:a16="http://schemas.microsoft.com/office/drawing/2014/main" id="{193502F5-0208-9ABE-E737-C3765F6F4E45}"/>
              </a:ext>
            </a:extLst>
          </p:cNvPr>
          <p:cNvSpPr>
            <a:spLocks noGrp="1"/>
          </p:cNvSpPr>
          <p:nvPr>
            <p:ph type="dt" sz="half" idx="10"/>
          </p:nvPr>
        </p:nvSpPr>
        <p:spPr/>
        <p:txBody>
          <a:bodyPr/>
          <a:lstStyle/>
          <a:p>
            <a:r>
              <a:rPr lang="de-DE" b="1"/>
              <a:t>Dialektik als Kritik? Zum Wandel des Begriffs 	</a:t>
            </a:r>
            <a:r>
              <a:rPr lang="de-DE"/>
              <a:t>Seite </a:t>
            </a:r>
            <a:fld id="{CCBD1A5B-A822-8C4C-AF10-AC6F3FD4FA21}" type="slidenum">
              <a:rPr lang="de-DE" smtClean="0"/>
              <a:pPr/>
              <a:t>28</a:t>
            </a:fld>
            <a:endParaRPr lang="de-DE" dirty="0"/>
          </a:p>
        </p:txBody>
      </p:sp>
      <p:sp>
        <p:nvSpPr>
          <p:cNvPr id="5" name="Inhaltsplatzhalter 4">
            <a:extLst>
              <a:ext uri="{FF2B5EF4-FFF2-40B4-BE49-F238E27FC236}">
                <a16:creationId xmlns:a16="http://schemas.microsoft.com/office/drawing/2014/main" id="{4DDAC925-5E64-B1E0-F241-F4C85F52D2C0}"/>
              </a:ext>
            </a:extLst>
          </p:cNvPr>
          <p:cNvSpPr>
            <a:spLocks noGrp="1"/>
          </p:cNvSpPr>
          <p:nvPr>
            <p:ph idx="1"/>
          </p:nvPr>
        </p:nvSpPr>
        <p:spPr>
          <a:xfrm>
            <a:off x="2757489" y="2657031"/>
            <a:ext cx="15214647" cy="7479639"/>
          </a:xfrm>
        </p:spPr>
        <p:txBody>
          <a:bodyPr anchor="ctr"/>
          <a:lstStyle/>
          <a:p>
            <a:pPr algn="just">
              <a:lnSpc>
                <a:spcPct val="150000"/>
              </a:lnSpc>
            </a:pPr>
            <a:r>
              <a:rPr lang="de-DE" sz="4400" dirty="0">
                <a:latin typeface="NexusSansPro" panose="020B0504030101020102" pitchFamily="34" charset="77"/>
                <a:cs typeface="NexusSansPro" panose="020B0504030101020102" pitchFamily="34" charset="77"/>
              </a:rPr>
              <a:t>Die Begründungslast eines Urteils hängt an der Stellung von Subjekt und Prädikat. Urteile unterscheiden sich in der Nähe und Ferne von Subjekt und Prädikat. Sind Subjekt und Prädikat identisch, dann realisiert ihre Prädikation kein Urteil, sondern einen bloßen Satz. </a:t>
            </a:r>
          </a:p>
          <a:p>
            <a:pPr algn="just">
              <a:lnSpc>
                <a:spcPct val="150000"/>
              </a:lnSpc>
            </a:pPr>
            <a:r>
              <a:rPr lang="de-DE" sz="4400" b="1" dirty="0">
                <a:latin typeface="NexusSansPro" panose="020B0504030101020102" pitchFamily="34" charset="77"/>
                <a:cs typeface="NexusSansPro" panose="020B0504030101020102" pitchFamily="34" charset="77"/>
              </a:rPr>
              <a:t>Es gibt zwei Extreme im Verhältnis von Nähe und Ferne: Tautologien und Kategorienfehler. </a:t>
            </a:r>
          </a:p>
          <a:p>
            <a:pPr algn="just">
              <a:lnSpc>
                <a:spcPct val="150000"/>
              </a:lnSpc>
            </a:pPr>
            <a:endParaRPr lang="de-DE" sz="4400" b="1" dirty="0">
              <a:latin typeface="NexusSansPro" panose="020B0504030101020102" pitchFamily="34" charset="77"/>
              <a:cs typeface="NexusSansPro" panose="020B0504030101020102" pitchFamily="34" charset="77"/>
            </a:endParaRPr>
          </a:p>
        </p:txBody>
      </p:sp>
    </p:spTree>
    <p:extLst>
      <p:ext uri="{BB962C8B-B14F-4D97-AF65-F5344CB8AC3E}">
        <p14:creationId xmlns:p14="http://schemas.microsoft.com/office/powerpoint/2010/main" val="352820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CCCCBD-7CA6-4ED6-CD2A-A767E459FA14}"/>
              </a:ext>
            </a:extLst>
          </p:cNvPr>
          <p:cNvSpPr>
            <a:spLocks noGrp="1"/>
          </p:cNvSpPr>
          <p:nvPr>
            <p:ph type="title"/>
          </p:nvPr>
        </p:nvSpPr>
        <p:spPr/>
        <p:txBody>
          <a:bodyPr/>
          <a:lstStyle/>
          <a:p>
            <a:r>
              <a:rPr lang="de-DE" dirty="0">
                <a:latin typeface="NexusSansPro" panose="020B0504030101020102" pitchFamily="34" charset="77"/>
                <a:cs typeface="NexusSansPro" panose="020B0504030101020102" pitchFamily="34" charset="77"/>
              </a:rPr>
              <a:t>Die Struktur des Urteils</a:t>
            </a:r>
            <a:endParaRPr lang="en-US" dirty="0"/>
          </a:p>
        </p:txBody>
      </p:sp>
      <p:sp>
        <p:nvSpPr>
          <p:cNvPr id="4" name="Datumsplatzhalter 3">
            <a:extLst>
              <a:ext uri="{FF2B5EF4-FFF2-40B4-BE49-F238E27FC236}">
                <a16:creationId xmlns:a16="http://schemas.microsoft.com/office/drawing/2014/main" id="{193502F5-0208-9ABE-E737-C3765F6F4E45}"/>
              </a:ext>
            </a:extLst>
          </p:cNvPr>
          <p:cNvSpPr>
            <a:spLocks noGrp="1"/>
          </p:cNvSpPr>
          <p:nvPr>
            <p:ph type="dt" sz="half" idx="10"/>
          </p:nvPr>
        </p:nvSpPr>
        <p:spPr/>
        <p:txBody>
          <a:bodyPr/>
          <a:lstStyle/>
          <a:p>
            <a:r>
              <a:rPr lang="de-DE" b="1"/>
              <a:t>Dialektik als Kritik? Zum Wandel des Begriffs 	</a:t>
            </a:r>
            <a:r>
              <a:rPr lang="de-DE"/>
              <a:t>Seite </a:t>
            </a:r>
            <a:fld id="{CCBD1A5B-A822-8C4C-AF10-AC6F3FD4FA21}" type="slidenum">
              <a:rPr lang="de-DE" smtClean="0"/>
              <a:pPr/>
              <a:t>29</a:t>
            </a:fld>
            <a:endParaRPr lang="de-DE" dirty="0"/>
          </a:p>
        </p:txBody>
      </p:sp>
      <p:graphicFrame>
        <p:nvGraphicFramePr>
          <p:cNvPr id="9" name="Inhaltsplatzhalter 8">
            <a:extLst>
              <a:ext uri="{FF2B5EF4-FFF2-40B4-BE49-F238E27FC236}">
                <a16:creationId xmlns:a16="http://schemas.microsoft.com/office/drawing/2014/main" id="{C70FC703-FEA9-5521-1448-7816AC2C2D2B}"/>
              </a:ext>
            </a:extLst>
          </p:cNvPr>
          <p:cNvGraphicFramePr>
            <a:graphicFrameLocks noGrp="1"/>
          </p:cNvGraphicFramePr>
          <p:nvPr>
            <p:ph idx="1"/>
            <p:extLst>
              <p:ext uri="{D42A27DB-BD31-4B8C-83A1-F6EECF244321}">
                <p14:modId xmlns:p14="http://schemas.microsoft.com/office/powerpoint/2010/main" val="1733670543"/>
              </p:ext>
            </p:extLst>
          </p:nvPr>
        </p:nvGraphicFramePr>
        <p:xfrm>
          <a:off x="6708120" y="3701556"/>
          <a:ext cx="6115300" cy="4588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8" name="Gruppieren 17">
            <a:extLst>
              <a:ext uri="{FF2B5EF4-FFF2-40B4-BE49-F238E27FC236}">
                <a16:creationId xmlns:a16="http://schemas.microsoft.com/office/drawing/2014/main" id="{8DC1D51E-C090-F5AC-51A6-812EDEE4E4C5}"/>
              </a:ext>
            </a:extLst>
          </p:cNvPr>
          <p:cNvGrpSpPr/>
          <p:nvPr/>
        </p:nvGrpSpPr>
        <p:grpSpPr>
          <a:xfrm>
            <a:off x="2652450" y="4285729"/>
            <a:ext cx="3420000" cy="3420000"/>
            <a:chOff x="2613470" y="4003583"/>
            <a:chExt cx="3420000" cy="3420000"/>
          </a:xfrm>
        </p:grpSpPr>
        <p:sp>
          <p:nvSpPr>
            <p:cNvPr id="19" name="Oval 18">
              <a:extLst>
                <a:ext uri="{FF2B5EF4-FFF2-40B4-BE49-F238E27FC236}">
                  <a16:creationId xmlns:a16="http://schemas.microsoft.com/office/drawing/2014/main" id="{DFA187B7-2AE4-B198-C11C-C59F2B48805E}"/>
                </a:ext>
              </a:extLst>
            </p:cNvPr>
            <p:cNvSpPr/>
            <p:nvPr/>
          </p:nvSpPr>
          <p:spPr>
            <a:xfrm>
              <a:off x="2613470" y="4003583"/>
              <a:ext cx="3420000" cy="3420000"/>
            </a:xfrm>
            <a:prstGeom prst="ellipse">
              <a:avLst/>
            </a:prstGeom>
            <a:gradFill flip="none" rotWithShape="1">
              <a:gsLst>
                <a:gs pos="0">
                  <a:srgbClr val="ABD19C">
                    <a:tint val="66000"/>
                    <a:satMod val="160000"/>
                  </a:srgbClr>
                </a:gs>
                <a:gs pos="50000">
                  <a:srgbClr val="ABD19C">
                    <a:tint val="44500"/>
                    <a:satMod val="160000"/>
                  </a:srgbClr>
                </a:gs>
                <a:gs pos="100000">
                  <a:srgbClr val="ABD19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extLst>
                <a:ext uri="{FF2B5EF4-FFF2-40B4-BE49-F238E27FC236}">
                  <a16:creationId xmlns:a16="http://schemas.microsoft.com/office/drawing/2014/main" id="{BAC5FBF8-7F26-FAEC-B203-4989C9DCB7C0}"/>
                </a:ext>
              </a:extLst>
            </p:cNvPr>
            <p:cNvSpPr txBox="1"/>
            <p:nvPr/>
          </p:nvSpPr>
          <p:spPr>
            <a:xfrm>
              <a:off x="3296397" y="4651754"/>
              <a:ext cx="2134246" cy="2123658"/>
            </a:xfrm>
            <a:prstGeom prst="rect">
              <a:avLst/>
            </a:prstGeom>
            <a:noFill/>
            <a:ln>
              <a:noFill/>
            </a:ln>
          </p:spPr>
          <p:txBody>
            <a:bodyPr wrap="square" rtlCol="0">
              <a:spAutoFit/>
            </a:bodyPr>
            <a:lstStyle/>
            <a:p>
              <a:r>
                <a:rPr lang="de-DE" sz="4400" dirty="0">
                  <a:solidFill>
                    <a:srgbClr val="774282"/>
                  </a:solidFill>
                  <a:latin typeface="NexusSansPro" panose="020B0504030101020102" pitchFamily="34" charset="77"/>
                  <a:cs typeface="NexusSansPro" panose="020B0504030101020102" pitchFamily="34" charset="77"/>
                </a:rPr>
                <a:t>Subjekt</a:t>
              </a:r>
            </a:p>
            <a:p>
              <a:pPr algn="ctr"/>
              <a:r>
                <a:rPr lang="de-DE" sz="4400" dirty="0">
                  <a:solidFill>
                    <a:srgbClr val="774282"/>
                  </a:solidFill>
                  <a:latin typeface="NexusSansPro" panose="020B0504030101020102" pitchFamily="34" charset="77"/>
                  <a:cs typeface="NexusSansPro" panose="020B0504030101020102" pitchFamily="34" charset="77"/>
                </a:rPr>
                <a:t>= </a:t>
              </a:r>
            </a:p>
            <a:p>
              <a:r>
                <a:rPr lang="de-DE" sz="4400" dirty="0">
                  <a:solidFill>
                    <a:srgbClr val="774282"/>
                  </a:solidFill>
                  <a:latin typeface="NexusSansPro" panose="020B0504030101020102" pitchFamily="34" charset="77"/>
                  <a:cs typeface="NexusSansPro" panose="020B0504030101020102" pitchFamily="34" charset="77"/>
                </a:rPr>
                <a:t>Prädikat</a:t>
              </a:r>
            </a:p>
          </p:txBody>
        </p:sp>
      </p:grpSp>
      <p:sp>
        <p:nvSpPr>
          <p:cNvPr id="22" name="Textfeld 21">
            <a:extLst>
              <a:ext uri="{FF2B5EF4-FFF2-40B4-BE49-F238E27FC236}">
                <a16:creationId xmlns:a16="http://schemas.microsoft.com/office/drawing/2014/main" id="{DA58A706-48CE-284B-4D34-9FFF90A6FABD}"/>
              </a:ext>
            </a:extLst>
          </p:cNvPr>
          <p:cNvSpPr txBox="1"/>
          <p:nvPr/>
        </p:nvSpPr>
        <p:spPr>
          <a:xfrm>
            <a:off x="13765860" y="2605520"/>
            <a:ext cx="10073640" cy="769441"/>
          </a:xfrm>
          <a:prstGeom prst="rect">
            <a:avLst/>
          </a:prstGeom>
          <a:noFill/>
        </p:spPr>
        <p:txBody>
          <a:bodyPr wrap="square">
            <a:spAutoFit/>
          </a:bodyPr>
          <a:lstStyle/>
          <a:p>
            <a:r>
              <a:rPr lang="de-DE" sz="4400" b="1" dirty="0">
                <a:solidFill>
                  <a:srgbClr val="923F6D"/>
                </a:solidFill>
                <a:latin typeface="NexusSansPro" panose="020B0504030101020102" pitchFamily="34" charset="77"/>
                <a:cs typeface="NexusSansPro" panose="020B0504030101020102" pitchFamily="34" charset="77"/>
              </a:rPr>
              <a:t>Kategorienfehler</a:t>
            </a:r>
            <a:endParaRPr lang="de-DE" sz="4400" dirty="0">
              <a:solidFill>
                <a:srgbClr val="923F6D"/>
              </a:solidFill>
            </a:endParaRPr>
          </a:p>
        </p:txBody>
      </p:sp>
      <p:grpSp>
        <p:nvGrpSpPr>
          <p:cNvPr id="23" name="Gruppieren 22">
            <a:extLst>
              <a:ext uri="{FF2B5EF4-FFF2-40B4-BE49-F238E27FC236}">
                <a16:creationId xmlns:a16="http://schemas.microsoft.com/office/drawing/2014/main" id="{FDEF74E2-2AE8-D22D-7699-8F10ABC90572}"/>
              </a:ext>
            </a:extLst>
          </p:cNvPr>
          <p:cNvGrpSpPr/>
          <p:nvPr/>
        </p:nvGrpSpPr>
        <p:grpSpPr>
          <a:xfrm>
            <a:off x="12746058" y="4338395"/>
            <a:ext cx="3420000" cy="3420000"/>
            <a:chOff x="2613470" y="4003583"/>
            <a:chExt cx="3420000" cy="3420000"/>
          </a:xfrm>
        </p:grpSpPr>
        <p:sp>
          <p:nvSpPr>
            <p:cNvPr id="24" name="Oval 23">
              <a:extLst>
                <a:ext uri="{FF2B5EF4-FFF2-40B4-BE49-F238E27FC236}">
                  <a16:creationId xmlns:a16="http://schemas.microsoft.com/office/drawing/2014/main" id="{4F9BEBF2-2584-1E6C-5BAA-2D51C3085275}"/>
                </a:ext>
              </a:extLst>
            </p:cNvPr>
            <p:cNvSpPr/>
            <p:nvPr/>
          </p:nvSpPr>
          <p:spPr>
            <a:xfrm>
              <a:off x="2613470" y="4003583"/>
              <a:ext cx="3420000" cy="3420000"/>
            </a:xfrm>
            <a:prstGeom prst="ellipse">
              <a:avLst/>
            </a:prstGeom>
            <a:gradFill flip="none" rotWithShape="1">
              <a:gsLst>
                <a:gs pos="0">
                  <a:srgbClr val="ABD19C">
                    <a:tint val="66000"/>
                    <a:satMod val="160000"/>
                  </a:srgbClr>
                </a:gs>
                <a:gs pos="50000">
                  <a:srgbClr val="ABD19C">
                    <a:tint val="44500"/>
                    <a:satMod val="160000"/>
                  </a:srgbClr>
                </a:gs>
                <a:gs pos="100000">
                  <a:srgbClr val="ABD19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596C352F-422A-5F5D-EAD2-EE99AEA252A4}"/>
                </a:ext>
              </a:extLst>
            </p:cNvPr>
            <p:cNvSpPr txBox="1"/>
            <p:nvPr/>
          </p:nvSpPr>
          <p:spPr>
            <a:xfrm>
              <a:off x="3328382" y="5263203"/>
              <a:ext cx="2134246" cy="769441"/>
            </a:xfrm>
            <a:prstGeom prst="rect">
              <a:avLst/>
            </a:prstGeom>
            <a:noFill/>
            <a:ln>
              <a:noFill/>
            </a:ln>
          </p:spPr>
          <p:txBody>
            <a:bodyPr wrap="square" rtlCol="0">
              <a:spAutoFit/>
            </a:bodyPr>
            <a:lstStyle/>
            <a:p>
              <a:r>
                <a:rPr lang="de-DE" sz="4400" dirty="0">
                  <a:solidFill>
                    <a:srgbClr val="774282"/>
                  </a:solidFill>
                  <a:latin typeface="NexusSansPro" panose="020B0504030101020102" pitchFamily="34" charset="77"/>
                  <a:cs typeface="NexusSansPro" panose="020B0504030101020102" pitchFamily="34" charset="77"/>
                </a:rPr>
                <a:t>Subjekt</a:t>
              </a:r>
            </a:p>
          </p:txBody>
        </p:sp>
      </p:grpSp>
      <p:sp>
        <p:nvSpPr>
          <p:cNvPr id="27" name="Textfeld 26">
            <a:extLst>
              <a:ext uri="{FF2B5EF4-FFF2-40B4-BE49-F238E27FC236}">
                <a16:creationId xmlns:a16="http://schemas.microsoft.com/office/drawing/2014/main" id="{F79D91B7-AEA8-3150-2B44-48520AB982BB}"/>
              </a:ext>
            </a:extLst>
          </p:cNvPr>
          <p:cNvSpPr txBox="1"/>
          <p:nvPr/>
        </p:nvSpPr>
        <p:spPr>
          <a:xfrm>
            <a:off x="2851473" y="2641127"/>
            <a:ext cx="3485181" cy="769441"/>
          </a:xfrm>
          <a:prstGeom prst="rect">
            <a:avLst/>
          </a:prstGeom>
          <a:noFill/>
        </p:spPr>
        <p:txBody>
          <a:bodyPr wrap="square">
            <a:spAutoFit/>
          </a:bodyPr>
          <a:lstStyle/>
          <a:p>
            <a:r>
              <a:rPr lang="de-DE" sz="4400" b="1" dirty="0">
                <a:solidFill>
                  <a:srgbClr val="923F6D"/>
                </a:solidFill>
                <a:latin typeface="NexusSansPro" panose="020B0504030101020102" pitchFamily="34" charset="77"/>
                <a:cs typeface="NexusSansPro" panose="020B0504030101020102" pitchFamily="34" charset="77"/>
              </a:rPr>
              <a:t>Tautologie</a:t>
            </a:r>
            <a:endParaRPr lang="de-DE" sz="4400" dirty="0"/>
          </a:p>
        </p:txBody>
      </p:sp>
      <p:grpSp>
        <p:nvGrpSpPr>
          <p:cNvPr id="28" name="Gruppieren 27">
            <a:extLst>
              <a:ext uri="{FF2B5EF4-FFF2-40B4-BE49-F238E27FC236}">
                <a16:creationId xmlns:a16="http://schemas.microsoft.com/office/drawing/2014/main" id="{6AB23B6F-2346-8D36-6B83-59F0544EAD23}"/>
              </a:ext>
            </a:extLst>
          </p:cNvPr>
          <p:cNvGrpSpPr/>
          <p:nvPr/>
        </p:nvGrpSpPr>
        <p:grpSpPr>
          <a:xfrm>
            <a:off x="16359589" y="4250800"/>
            <a:ext cx="3420000" cy="3420000"/>
            <a:chOff x="2613470" y="4003583"/>
            <a:chExt cx="3420000" cy="3420000"/>
          </a:xfrm>
        </p:grpSpPr>
        <p:sp>
          <p:nvSpPr>
            <p:cNvPr id="29" name="Oval 28">
              <a:extLst>
                <a:ext uri="{FF2B5EF4-FFF2-40B4-BE49-F238E27FC236}">
                  <a16:creationId xmlns:a16="http://schemas.microsoft.com/office/drawing/2014/main" id="{5D84C811-97E2-6A43-7C2C-5758B6C89EC6}"/>
                </a:ext>
              </a:extLst>
            </p:cNvPr>
            <p:cNvSpPr/>
            <p:nvPr/>
          </p:nvSpPr>
          <p:spPr>
            <a:xfrm>
              <a:off x="2613470" y="4003583"/>
              <a:ext cx="3420000" cy="3420000"/>
            </a:xfrm>
            <a:prstGeom prst="ellipse">
              <a:avLst/>
            </a:prstGeom>
            <a:gradFill flip="none" rotWithShape="1">
              <a:gsLst>
                <a:gs pos="0">
                  <a:srgbClr val="ABD19C">
                    <a:tint val="66000"/>
                    <a:satMod val="160000"/>
                  </a:srgbClr>
                </a:gs>
                <a:gs pos="50000">
                  <a:srgbClr val="ABD19C">
                    <a:tint val="44500"/>
                    <a:satMod val="160000"/>
                  </a:srgbClr>
                </a:gs>
                <a:gs pos="100000">
                  <a:srgbClr val="ABD19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a:extLst>
                <a:ext uri="{FF2B5EF4-FFF2-40B4-BE49-F238E27FC236}">
                  <a16:creationId xmlns:a16="http://schemas.microsoft.com/office/drawing/2014/main" id="{1A86A4DC-26AC-59FE-2713-C223F044A5C7}"/>
                </a:ext>
              </a:extLst>
            </p:cNvPr>
            <p:cNvSpPr txBox="1"/>
            <p:nvPr/>
          </p:nvSpPr>
          <p:spPr>
            <a:xfrm>
              <a:off x="3278193" y="5286582"/>
              <a:ext cx="2134246" cy="769441"/>
            </a:xfrm>
            <a:prstGeom prst="rect">
              <a:avLst/>
            </a:prstGeom>
            <a:noFill/>
            <a:ln>
              <a:noFill/>
            </a:ln>
          </p:spPr>
          <p:txBody>
            <a:bodyPr wrap="square" rtlCol="0">
              <a:spAutoFit/>
            </a:bodyPr>
            <a:lstStyle/>
            <a:p>
              <a:r>
                <a:rPr lang="de-DE" sz="4400" dirty="0">
                  <a:solidFill>
                    <a:srgbClr val="774282"/>
                  </a:solidFill>
                  <a:latin typeface="NexusSansPro" panose="020B0504030101020102" pitchFamily="34" charset="77"/>
                  <a:cs typeface="NexusSansPro" panose="020B0504030101020102" pitchFamily="34" charset="77"/>
                </a:rPr>
                <a:t>Prädikat</a:t>
              </a:r>
            </a:p>
          </p:txBody>
        </p:sp>
      </p:grpSp>
      <p:sp>
        <p:nvSpPr>
          <p:cNvPr id="34" name="Textfeld 33">
            <a:extLst>
              <a:ext uri="{FF2B5EF4-FFF2-40B4-BE49-F238E27FC236}">
                <a16:creationId xmlns:a16="http://schemas.microsoft.com/office/drawing/2014/main" id="{5AFB2511-F04C-4E3A-F215-4803252189B1}"/>
              </a:ext>
            </a:extLst>
          </p:cNvPr>
          <p:cNvSpPr txBox="1"/>
          <p:nvPr/>
        </p:nvSpPr>
        <p:spPr>
          <a:xfrm>
            <a:off x="8451008" y="2652205"/>
            <a:ext cx="1816942" cy="769441"/>
          </a:xfrm>
          <a:prstGeom prst="rect">
            <a:avLst/>
          </a:prstGeom>
          <a:noFill/>
        </p:spPr>
        <p:txBody>
          <a:bodyPr wrap="square">
            <a:spAutoFit/>
          </a:bodyPr>
          <a:lstStyle/>
          <a:p>
            <a:r>
              <a:rPr lang="de-DE" sz="4400" b="1" dirty="0">
                <a:solidFill>
                  <a:srgbClr val="923F6D"/>
                </a:solidFill>
                <a:latin typeface="NexusSansPro" panose="020B0504030101020102" pitchFamily="34" charset="77"/>
                <a:cs typeface="NexusSansPro" panose="020B0504030101020102" pitchFamily="34" charset="77"/>
              </a:rPr>
              <a:t>Urteil</a:t>
            </a:r>
            <a:endParaRPr lang="de-DE" sz="4400" dirty="0"/>
          </a:p>
        </p:txBody>
      </p:sp>
      <p:sp>
        <p:nvSpPr>
          <p:cNvPr id="36" name="Textfeld 35">
            <a:extLst>
              <a:ext uri="{FF2B5EF4-FFF2-40B4-BE49-F238E27FC236}">
                <a16:creationId xmlns:a16="http://schemas.microsoft.com/office/drawing/2014/main" id="{FC1D6E8D-5C5B-7DB7-D82D-337085059270}"/>
              </a:ext>
            </a:extLst>
          </p:cNvPr>
          <p:cNvSpPr txBox="1"/>
          <p:nvPr/>
        </p:nvSpPr>
        <p:spPr>
          <a:xfrm>
            <a:off x="13075920" y="8869680"/>
            <a:ext cx="184731" cy="549061"/>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1322924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CD6A79-F76A-C1C2-741F-825E683CD8FA}"/>
              </a:ext>
            </a:extLst>
          </p:cNvPr>
          <p:cNvSpPr>
            <a:spLocks noGrp="1"/>
          </p:cNvSpPr>
          <p:nvPr>
            <p:ph type="title"/>
          </p:nvPr>
        </p:nvSpPr>
        <p:spPr/>
        <p:txBody>
          <a:bodyPr/>
          <a:lstStyle/>
          <a:p>
            <a:r>
              <a:rPr lang="de-DE" dirty="0"/>
              <a:t>Grundmotiv meines aktualisierenden Zugriffes</a:t>
            </a:r>
            <a:endParaRPr lang="de-DE" dirty="0">
              <a:latin typeface="NexusSansPro" panose="020B0504030101020102" pitchFamily="34" charset="77"/>
              <a:cs typeface="NexusSansPro" panose="020B0504030101020102" pitchFamily="34" charset="77"/>
            </a:endParaRPr>
          </a:p>
        </p:txBody>
      </p:sp>
      <p:sp>
        <p:nvSpPr>
          <p:cNvPr id="4" name="Datumsplatzhalter 3">
            <a:extLst>
              <a:ext uri="{FF2B5EF4-FFF2-40B4-BE49-F238E27FC236}">
                <a16:creationId xmlns:a16="http://schemas.microsoft.com/office/drawing/2014/main" id="{540EFC4F-49C2-6FDC-81CF-244CD34C00F4}"/>
              </a:ext>
            </a:extLst>
          </p:cNvPr>
          <p:cNvSpPr>
            <a:spLocks noGrp="1"/>
          </p:cNvSpPr>
          <p:nvPr>
            <p:ph type="dt" sz="half" idx="10"/>
          </p:nvPr>
        </p:nvSpPr>
        <p:spPr/>
        <p:txBody>
          <a:bodyPr/>
          <a:lstStyle/>
          <a:p>
            <a:r>
              <a:rPr lang="de-DE" b="1"/>
              <a:t>Dialektik als Kritik? Zum Wandel des Begriffs 	</a:t>
            </a:r>
            <a:r>
              <a:rPr lang="de-DE"/>
              <a:t>Seite </a:t>
            </a:r>
            <a:fld id="{CCBD1A5B-A822-8C4C-AF10-AC6F3FD4FA21}" type="slidenum">
              <a:rPr lang="de-DE" smtClean="0"/>
              <a:pPr/>
              <a:t>3</a:t>
            </a:fld>
            <a:endParaRPr lang="de-DE" dirty="0"/>
          </a:p>
        </p:txBody>
      </p:sp>
      <p:pic>
        <p:nvPicPr>
          <p:cNvPr id="9" name="Inhaltsplatzhalter 5">
            <a:extLst>
              <a:ext uri="{FF2B5EF4-FFF2-40B4-BE49-F238E27FC236}">
                <a16:creationId xmlns:a16="http://schemas.microsoft.com/office/drawing/2014/main" id="{CCD6A51F-F087-00AC-249D-1B8ACB00EDEB}"/>
              </a:ext>
            </a:extLst>
          </p:cNvPr>
          <p:cNvPicPr>
            <a:picLocks noChangeAspect="1"/>
          </p:cNvPicPr>
          <p:nvPr/>
        </p:nvPicPr>
        <p:blipFill>
          <a:blip r:embed="rId3"/>
          <a:srcRect/>
          <a:stretch/>
        </p:blipFill>
        <p:spPr>
          <a:xfrm>
            <a:off x="14516950" y="2350161"/>
            <a:ext cx="4534182" cy="7192152"/>
          </a:xfrm>
          <a:prstGeom prst="rect">
            <a:avLst/>
          </a:prstGeom>
        </p:spPr>
      </p:pic>
      <p:sp>
        <p:nvSpPr>
          <p:cNvPr id="8" name="Inhaltsplatzhalter 7">
            <a:extLst>
              <a:ext uri="{FF2B5EF4-FFF2-40B4-BE49-F238E27FC236}">
                <a16:creationId xmlns:a16="http://schemas.microsoft.com/office/drawing/2014/main" id="{B443C9D6-0FA4-F1A6-5BFF-953FD2E79420}"/>
              </a:ext>
            </a:extLst>
          </p:cNvPr>
          <p:cNvSpPr>
            <a:spLocks noGrp="1"/>
          </p:cNvSpPr>
          <p:nvPr>
            <p:ph idx="1"/>
          </p:nvPr>
        </p:nvSpPr>
        <p:spPr>
          <a:xfrm>
            <a:off x="2757489" y="2350161"/>
            <a:ext cx="8373887" cy="2871672"/>
          </a:xfrm>
        </p:spPr>
        <p:txBody>
          <a:bodyPr/>
          <a:lstStyle/>
          <a:p>
            <a:pPr algn="just">
              <a:lnSpc>
                <a:spcPct val="150000"/>
              </a:lnSpc>
            </a:pPr>
            <a:r>
              <a:rPr lang="de-DE" sz="4400" dirty="0">
                <a:latin typeface="NexusSansPro" panose="020B0504030101020102" pitchFamily="34" charset="77"/>
                <a:cs typeface="NexusSansPro" panose="020B0504030101020102" pitchFamily="34" charset="77"/>
              </a:rPr>
              <a:t> Spekulativer Idealismus verteidigt die These der </a:t>
            </a:r>
            <a:r>
              <a:rPr lang="de-DE" sz="4400" b="1" dirty="0">
                <a:latin typeface="NexusSansPro" panose="020B0504030101020102" pitchFamily="34" charset="77"/>
                <a:cs typeface="NexusSansPro" panose="020B0504030101020102" pitchFamily="34" charset="77"/>
              </a:rPr>
              <a:t>Identität des Guten, Wahren und Schönen</a:t>
            </a:r>
            <a:r>
              <a:rPr lang="de-DE" sz="4400" dirty="0">
                <a:latin typeface="NexusSansPro" panose="020B0504030101020102" pitchFamily="34" charset="77"/>
                <a:cs typeface="NexusSansPro" panose="020B0504030101020102" pitchFamily="34" charset="77"/>
              </a:rPr>
              <a:t>. </a:t>
            </a:r>
          </a:p>
          <a:p>
            <a:pPr algn="just">
              <a:lnSpc>
                <a:spcPct val="150000"/>
              </a:lnSpc>
            </a:pPr>
            <a:endParaRPr lang="de-DE" sz="4000" dirty="0">
              <a:latin typeface="NexusSansPro" panose="020B0504030101020102" pitchFamily="34" charset="77"/>
              <a:cs typeface="NexusSansPro" panose="020B0504030101020102" pitchFamily="34" charset="77"/>
            </a:endParaRPr>
          </a:p>
        </p:txBody>
      </p:sp>
      <p:sp>
        <p:nvSpPr>
          <p:cNvPr id="3" name="Inhaltsplatzhalter 7">
            <a:extLst>
              <a:ext uri="{FF2B5EF4-FFF2-40B4-BE49-F238E27FC236}">
                <a16:creationId xmlns:a16="http://schemas.microsoft.com/office/drawing/2014/main" id="{FCDAC0EA-12DF-FAB4-2832-EF8B454E95D5}"/>
              </a:ext>
            </a:extLst>
          </p:cNvPr>
          <p:cNvSpPr txBox="1">
            <a:spLocks/>
          </p:cNvSpPr>
          <p:nvPr/>
        </p:nvSpPr>
        <p:spPr>
          <a:xfrm>
            <a:off x="7394203" y="7222927"/>
            <a:ext cx="6610249" cy="2871673"/>
          </a:xfrm>
          <a:prstGeom prst="rect">
            <a:avLst/>
          </a:prstGeom>
        </p:spPr>
        <p:txBody>
          <a:bodyPr/>
          <a:lstStyle>
            <a:lvl1pPr marL="0" indent="0" algn="l" defTabSz="1507663" rtl="0" eaLnBrk="1" latinLnBrk="0" hangingPunct="1">
              <a:lnSpc>
                <a:spcPts val="4400"/>
              </a:lnSpc>
              <a:spcBef>
                <a:spcPts val="1649"/>
              </a:spcBef>
              <a:buFont typeface="Arial" panose="020B0604020202020204" pitchFamily="34" charset="0"/>
              <a:buNone/>
              <a:defRPr sz="3000" b="0" i="0" kern="1200" baseline="0">
                <a:solidFill>
                  <a:srgbClr val="923F6D"/>
                </a:solidFill>
                <a:latin typeface="Open Sans" panose="020B0606030504020204" pitchFamily="34" charset="0"/>
                <a:ea typeface="Open Sans" panose="020B0606030504020204" pitchFamily="34" charset="0"/>
                <a:cs typeface="Open Sans" panose="020B0606030504020204" pitchFamily="34" charset="0"/>
              </a:defRPr>
            </a:lvl1pPr>
            <a:lvl2pPr marL="753831" indent="0" algn="l" defTabSz="1507663" rtl="0" eaLnBrk="1" latinLnBrk="0" hangingPunct="1">
              <a:lnSpc>
                <a:spcPts val="4400"/>
              </a:lnSpc>
              <a:spcBef>
                <a:spcPts val="824"/>
              </a:spcBef>
              <a:buFont typeface="Arial" panose="020B0604020202020204" pitchFamily="34" charset="0"/>
              <a:buNone/>
              <a:defRPr sz="3000" b="0" i="0" kern="1200" baseline="0">
                <a:solidFill>
                  <a:srgbClr val="923F6D"/>
                </a:solidFill>
                <a:latin typeface="Open Sans" panose="020B0606030504020204" pitchFamily="34" charset="0"/>
                <a:ea typeface="Open Sans" panose="020B0606030504020204" pitchFamily="34" charset="0"/>
                <a:cs typeface="Open Sans" panose="020B0606030504020204" pitchFamily="34" charset="0"/>
              </a:defRPr>
            </a:lvl2pPr>
            <a:lvl3pPr marL="1507662" indent="0" algn="l" defTabSz="1507663" rtl="0" eaLnBrk="1" latinLnBrk="0" hangingPunct="1">
              <a:lnSpc>
                <a:spcPts val="4400"/>
              </a:lnSpc>
              <a:spcBef>
                <a:spcPts val="824"/>
              </a:spcBef>
              <a:buFont typeface="Arial" panose="020B0604020202020204" pitchFamily="34" charset="0"/>
              <a:buNone/>
              <a:defRPr sz="3000" b="0" i="0" kern="1200" baseline="0">
                <a:solidFill>
                  <a:srgbClr val="923F6D"/>
                </a:solidFill>
                <a:latin typeface="Open Sans" panose="020B0606030504020204" pitchFamily="34" charset="0"/>
                <a:ea typeface="Open Sans" panose="020B0606030504020204" pitchFamily="34" charset="0"/>
                <a:cs typeface="Open Sans" panose="020B0606030504020204" pitchFamily="34" charset="0"/>
              </a:defRPr>
            </a:lvl3pPr>
            <a:lvl4pPr marL="2261494" indent="0" algn="l" defTabSz="1507663" rtl="0" eaLnBrk="1" latinLnBrk="0" hangingPunct="1">
              <a:lnSpc>
                <a:spcPts val="4400"/>
              </a:lnSpc>
              <a:spcBef>
                <a:spcPts val="824"/>
              </a:spcBef>
              <a:buFont typeface="Arial" panose="020B0604020202020204" pitchFamily="34" charset="0"/>
              <a:buNone/>
              <a:defRPr sz="3000" b="0" i="0" kern="1200" baseline="0">
                <a:solidFill>
                  <a:srgbClr val="923F6D"/>
                </a:solidFill>
                <a:latin typeface="Open Sans" panose="020B0606030504020204" pitchFamily="34" charset="0"/>
                <a:ea typeface="Open Sans" panose="020B0606030504020204" pitchFamily="34" charset="0"/>
                <a:cs typeface="Open Sans" panose="020B0606030504020204" pitchFamily="34" charset="0"/>
              </a:defRPr>
            </a:lvl4pPr>
            <a:lvl5pPr marL="3015325" indent="0" algn="l" defTabSz="1507663" rtl="0" eaLnBrk="1" latinLnBrk="0" hangingPunct="1">
              <a:lnSpc>
                <a:spcPts val="4400"/>
              </a:lnSpc>
              <a:spcBef>
                <a:spcPts val="824"/>
              </a:spcBef>
              <a:buFont typeface="Arial" panose="020B0604020202020204" pitchFamily="34" charset="0"/>
              <a:buNone/>
              <a:defRPr sz="3000" b="0" i="0" kern="1200" baseline="0">
                <a:solidFill>
                  <a:srgbClr val="923F6D"/>
                </a:solidFill>
                <a:latin typeface="Open Sans" panose="020B0606030504020204" pitchFamily="34" charset="0"/>
                <a:ea typeface="Open Sans" panose="020B0606030504020204" pitchFamily="34" charset="0"/>
                <a:cs typeface="Open Sans" panose="020B0606030504020204" pitchFamily="34" charset="0"/>
              </a:defRPr>
            </a:lvl5pPr>
            <a:lvl6pPr marL="4146072" indent="-376916" algn="l" defTabSz="1507663"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899904" indent="-376916" algn="l" defTabSz="1507663"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3735" indent="-376916" algn="l" defTabSz="1507663"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7567" indent="-376916" algn="l" defTabSz="1507663"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algn="just">
              <a:lnSpc>
                <a:spcPct val="150000"/>
              </a:lnSpc>
            </a:pPr>
            <a:r>
              <a:rPr lang="de-DE" sz="4400" dirty="0">
                <a:latin typeface="NexusSansPro" panose="020B0504030101020102" pitchFamily="34" charset="77"/>
                <a:cs typeface="NexusSansPro" panose="020B0504030101020102" pitchFamily="34" charset="77"/>
              </a:rPr>
              <a:t>Ich erlaube mir den Verweis auf meine Monographie:</a:t>
            </a:r>
          </a:p>
          <a:p>
            <a:pPr algn="just">
              <a:lnSpc>
                <a:spcPct val="150000"/>
              </a:lnSpc>
            </a:pPr>
            <a:endParaRPr lang="de-DE" sz="4000" dirty="0">
              <a:latin typeface="NexusSansPro" panose="020B0504030101020102" pitchFamily="34" charset="77"/>
              <a:cs typeface="NexusSansPro" panose="020B0504030101020102" pitchFamily="34" charset="77"/>
            </a:endParaRPr>
          </a:p>
        </p:txBody>
      </p:sp>
    </p:spTree>
    <p:extLst>
      <p:ext uri="{BB962C8B-B14F-4D97-AF65-F5344CB8AC3E}">
        <p14:creationId xmlns:p14="http://schemas.microsoft.com/office/powerpoint/2010/main" val="3854903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CCCCBD-7CA6-4ED6-CD2A-A767E459FA14}"/>
              </a:ext>
            </a:extLst>
          </p:cNvPr>
          <p:cNvSpPr>
            <a:spLocks noGrp="1"/>
          </p:cNvSpPr>
          <p:nvPr>
            <p:ph type="title"/>
          </p:nvPr>
        </p:nvSpPr>
        <p:spPr/>
        <p:txBody>
          <a:bodyPr/>
          <a:lstStyle/>
          <a:p>
            <a:r>
              <a:rPr lang="de-DE" dirty="0">
                <a:latin typeface="NexusSansPro" panose="020B0504030101020102" pitchFamily="34" charset="77"/>
                <a:cs typeface="NexusSansPro" panose="020B0504030101020102" pitchFamily="34" charset="77"/>
              </a:rPr>
              <a:t>Die Struktur des Urteils</a:t>
            </a:r>
            <a:endParaRPr lang="en-US" dirty="0"/>
          </a:p>
        </p:txBody>
      </p:sp>
      <p:sp>
        <p:nvSpPr>
          <p:cNvPr id="4" name="Datumsplatzhalter 3">
            <a:extLst>
              <a:ext uri="{FF2B5EF4-FFF2-40B4-BE49-F238E27FC236}">
                <a16:creationId xmlns:a16="http://schemas.microsoft.com/office/drawing/2014/main" id="{193502F5-0208-9ABE-E737-C3765F6F4E45}"/>
              </a:ext>
            </a:extLst>
          </p:cNvPr>
          <p:cNvSpPr>
            <a:spLocks noGrp="1"/>
          </p:cNvSpPr>
          <p:nvPr>
            <p:ph type="dt" sz="half" idx="10"/>
          </p:nvPr>
        </p:nvSpPr>
        <p:spPr/>
        <p:txBody>
          <a:bodyPr/>
          <a:lstStyle/>
          <a:p>
            <a:r>
              <a:rPr lang="de-DE" b="1" dirty="0"/>
              <a:t>Dialektik als Kritik? Zum Wandel des Begriffs 	</a:t>
            </a:r>
            <a:r>
              <a:rPr lang="de-DE" dirty="0"/>
              <a:t>Seite </a:t>
            </a:r>
            <a:fld id="{CCBD1A5B-A822-8C4C-AF10-AC6F3FD4FA21}" type="slidenum">
              <a:rPr lang="de-DE" smtClean="0"/>
              <a:pPr/>
              <a:t>30</a:t>
            </a:fld>
            <a:endParaRPr lang="de-DE" dirty="0"/>
          </a:p>
        </p:txBody>
      </p:sp>
      <p:sp>
        <p:nvSpPr>
          <p:cNvPr id="5" name="Inhaltsplatzhalter 4">
            <a:extLst>
              <a:ext uri="{FF2B5EF4-FFF2-40B4-BE49-F238E27FC236}">
                <a16:creationId xmlns:a16="http://schemas.microsoft.com/office/drawing/2014/main" id="{4DDAC925-5E64-B1E0-F241-F4C85F52D2C0}"/>
              </a:ext>
            </a:extLst>
          </p:cNvPr>
          <p:cNvSpPr>
            <a:spLocks noGrp="1"/>
          </p:cNvSpPr>
          <p:nvPr>
            <p:ph idx="1"/>
          </p:nvPr>
        </p:nvSpPr>
        <p:spPr>
          <a:xfrm>
            <a:off x="2757489" y="2350160"/>
            <a:ext cx="15214647" cy="7479639"/>
          </a:xfrm>
        </p:spPr>
        <p:txBody>
          <a:bodyPr anchor="ctr"/>
          <a:lstStyle/>
          <a:p>
            <a:pPr algn="just">
              <a:lnSpc>
                <a:spcPct val="150000"/>
              </a:lnSpc>
            </a:pPr>
            <a:r>
              <a:rPr lang="de-DE" sz="4400" dirty="0">
                <a:effectLst/>
                <a:latin typeface="NexusSansPro" panose="020B0504030101020102" pitchFamily="34" charset="77"/>
                <a:ea typeface="Calibri" panose="020F0502020204030204" pitchFamily="34" charset="0"/>
                <a:cs typeface="NexusSansPro" panose="020B0504030101020102" pitchFamily="34" charset="77"/>
              </a:rPr>
              <a:t>Ein präskriptives Urteil muss maßvoll sein, um Geltung beanspruchen zu können. </a:t>
            </a:r>
            <a:r>
              <a:rPr lang="de-DE" sz="4400" b="1" dirty="0">
                <a:effectLst/>
                <a:latin typeface="NexusSansPro" panose="020B0504030101020102" pitchFamily="34" charset="77"/>
                <a:ea typeface="Calibri" panose="020F0502020204030204" pitchFamily="34" charset="0"/>
                <a:cs typeface="NexusSansPro" panose="020B0504030101020102" pitchFamily="34" charset="77"/>
              </a:rPr>
              <a:t>Maßvolles Urteilen kontextualisiert seinen Maßstab im Akt seiner Anwendung. </a:t>
            </a:r>
            <a:r>
              <a:rPr lang="de-DE" sz="4400" dirty="0">
                <a:effectLst/>
                <a:latin typeface="NexusSansPro" panose="020B0504030101020102" pitchFamily="34" charset="77"/>
                <a:ea typeface="Calibri" panose="020F0502020204030204" pitchFamily="34" charset="0"/>
                <a:cs typeface="NexusSansPro" panose="020B0504030101020102" pitchFamily="34" charset="77"/>
              </a:rPr>
              <a:t>Maßvolles Urteilen verfährt nicht formalistisch, sondern </a:t>
            </a:r>
            <a:r>
              <a:rPr lang="de-DE" sz="4400" dirty="0" err="1">
                <a:effectLst/>
                <a:latin typeface="NexusSansPro" panose="020B0504030101020102" pitchFamily="34" charset="77"/>
                <a:ea typeface="Calibri" panose="020F0502020204030204" pitchFamily="34" charset="0"/>
                <a:cs typeface="NexusSansPro" panose="020B0504030101020102" pitchFamily="34" charset="77"/>
              </a:rPr>
              <a:t>kontextualistisch</a:t>
            </a:r>
            <a:r>
              <a:rPr lang="de-DE" sz="4400" dirty="0">
                <a:effectLst/>
                <a:latin typeface="NexusSansPro" panose="020B0504030101020102" pitchFamily="34" charset="77"/>
                <a:ea typeface="Calibri" panose="020F0502020204030204" pitchFamily="34" charset="0"/>
                <a:cs typeface="NexusSansPro" panose="020B0504030101020102" pitchFamily="34" charset="77"/>
              </a:rPr>
              <a:t>.</a:t>
            </a:r>
            <a:r>
              <a:rPr lang="de-DE" sz="4400" dirty="0">
                <a:effectLst/>
                <a:latin typeface="NexusSansPro" panose="020B0504030101020102" pitchFamily="34" charset="77"/>
                <a:cs typeface="NexusSansPro" panose="020B0504030101020102" pitchFamily="34" charset="77"/>
              </a:rPr>
              <a:t> </a:t>
            </a:r>
            <a:endParaRPr lang="de-DE" sz="4400" dirty="0">
              <a:latin typeface="NexusSansPro" panose="020B0504030101020102" pitchFamily="34" charset="77"/>
              <a:cs typeface="NexusSansPro" panose="020B0504030101020102" pitchFamily="34" charset="77"/>
            </a:endParaRPr>
          </a:p>
        </p:txBody>
      </p:sp>
    </p:spTree>
    <p:extLst>
      <p:ext uri="{BB962C8B-B14F-4D97-AF65-F5344CB8AC3E}">
        <p14:creationId xmlns:p14="http://schemas.microsoft.com/office/powerpoint/2010/main" val="177896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CD6A79-F76A-C1C2-741F-825E683CD8FA}"/>
              </a:ext>
            </a:extLst>
          </p:cNvPr>
          <p:cNvSpPr>
            <a:spLocks noGrp="1"/>
          </p:cNvSpPr>
          <p:nvPr>
            <p:ph type="title"/>
          </p:nvPr>
        </p:nvSpPr>
        <p:spPr/>
        <p:txBody>
          <a:bodyPr/>
          <a:lstStyle/>
          <a:p>
            <a:r>
              <a:rPr lang="de-DE" dirty="0">
                <a:latin typeface="NexusSansPro" panose="020B0504030101020102" pitchFamily="34" charset="77"/>
                <a:cs typeface="NexusSansPro" panose="020B0504030101020102" pitchFamily="34" charset="77"/>
              </a:rPr>
              <a:t>Was ist der Schluss?</a:t>
            </a:r>
          </a:p>
        </p:txBody>
      </p:sp>
      <p:sp>
        <p:nvSpPr>
          <p:cNvPr id="4" name="Datumsplatzhalter 3">
            <a:extLst>
              <a:ext uri="{FF2B5EF4-FFF2-40B4-BE49-F238E27FC236}">
                <a16:creationId xmlns:a16="http://schemas.microsoft.com/office/drawing/2014/main" id="{540EFC4F-49C2-6FDC-81CF-244CD34C00F4}"/>
              </a:ext>
            </a:extLst>
          </p:cNvPr>
          <p:cNvSpPr>
            <a:spLocks noGrp="1"/>
          </p:cNvSpPr>
          <p:nvPr>
            <p:ph type="dt" sz="half" idx="10"/>
          </p:nvPr>
        </p:nvSpPr>
        <p:spPr/>
        <p:txBody>
          <a:bodyPr/>
          <a:lstStyle/>
          <a:p>
            <a:r>
              <a:rPr lang="de-DE" b="1"/>
              <a:t>Dialektik als Kritik? Zum Wandel des Begriffs 	</a:t>
            </a:r>
            <a:r>
              <a:rPr lang="de-DE"/>
              <a:t>Seite </a:t>
            </a:r>
            <a:fld id="{CCBD1A5B-A822-8C4C-AF10-AC6F3FD4FA21}" type="slidenum">
              <a:rPr lang="de-DE" smtClean="0"/>
              <a:pPr/>
              <a:t>31</a:t>
            </a:fld>
            <a:endParaRPr lang="de-DE" dirty="0"/>
          </a:p>
        </p:txBody>
      </p:sp>
      <p:sp>
        <p:nvSpPr>
          <p:cNvPr id="8" name="Inhaltsplatzhalter 7">
            <a:extLst>
              <a:ext uri="{FF2B5EF4-FFF2-40B4-BE49-F238E27FC236}">
                <a16:creationId xmlns:a16="http://schemas.microsoft.com/office/drawing/2014/main" id="{B443C9D6-0FA4-F1A6-5BFF-953FD2E79420}"/>
              </a:ext>
            </a:extLst>
          </p:cNvPr>
          <p:cNvSpPr>
            <a:spLocks noGrp="1"/>
          </p:cNvSpPr>
          <p:nvPr>
            <p:ph idx="1"/>
          </p:nvPr>
        </p:nvSpPr>
        <p:spPr>
          <a:xfrm>
            <a:off x="2757489" y="2350160"/>
            <a:ext cx="16583024" cy="7479639"/>
          </a:xfrm>
        </p:spPr>
        <p:txBody>
          <a:bodyPr/>
          <a:lstStyle/>
          <a:p>
            <a:pPr algn="just">
              <a:lnSpc>
                <a:spcPct val="150000"/>
              </a:lnSpc>
            </a:pPr>
            <a:r>
              <a:rPr lang="de-DE" sz="4400" dirty="0">
                <a:latin typeface="NexusSansPro" panose="020B0504030101020102" pitchFamily="34" charset="77"/>
                <a:cs typeface="NexusSansPro" panose="020B0504030101020102" pitchFamily="34" charset="77"/>
              </a:rPr>
              <a:t>Philosophische Reflexion operiert im Spannungsfeld von Kontinuität und Diskontinuität, das heißt im Spannungsfeld von Identität und Differenz. Die Formen dieser Operation sind Abduktion und Analogie. </a:t>
            </a:r>
          </a:p>
          <a:p>
            <a:pPr algn="just">
              <a:lnSpc>
                <a:spcPct val="150000"/>
              </a:lnSpc>
            </a:pPr>
            <a:r>
              <a:rPr lang="de-DE" sz="4400" dirty="0">
                <a:latin typeface="NexusSansPro" panose="020B0504030101020102" pitchFamily="34" charset="77"/>
                <a:cs typeface="NexusSansPro" panose="020B0504030101020102" pitchFamily="34" charset="77"/>
              </a:rPr>
              <a:t>Abduktion:</a:t>
            </a:r>
            <a:r>
              <a:rPr lang="de-DE" sz="4400" b="1" dirty="0">
                <a:latin typeface="NexusSansPro" panose="020B0504030101020102" pitchFamily="34" charset="77"/>
                <a:cs typeface="NexusSansPro" panose="020B0504030101020102" pitchFamily="34" charset="77"/>
              </a:rPr>
              <a:t> evidenzgestützte Bildung von Hypothesen </a:t>
            </a:r>
          </a:p>
          <a:p>
            <a:pPr algn="just">
              <a:lnSpc>
                <a:spcPct val="150000"/>
              </a:lnSpc>
            </a:pPr>
            <a:r>
              <a:rPr lang="de-DE" sz="4400" dirty="0">
                <a:latin typeface="NexusSansPro" panose="020B0504030101020102" pitchFamily="34" charset="77"/>
                <a:cs typeface="NexusSansPro" panose="020B0504030101020102" pitchFamily="34" charset="77"/>
              </a:rPr>
              <a:t>Analogie: </a:t>
            </a:r>
            <a:r>
              <a:rPr lang="de-DE" sz="4400" b="1" dirty="0">
                <a:latin typeface="NexusSansPro" panose="020B0504030101020102" pitchFamily="34" charset="77"/>
                <a:cs typeface="NexusSansPro" panose="020B0504030101020102" pitchFamily="34" charset="77"/>
              </a:rPr>
              <a:t>Ähnlichkeiten strukturell oder funktionell herstellen </a:t>
            </a:r>
          </a:p>
          <a:p>
            <a:pPr algn="just">
              <a:lnSpc>
                <a:spcPct val="150000"/>
              </a:lnSpc>
            </a:pPr>
            <a:endParaRPr lang="de-DE" sz="4400" dirty="0">
              <a:latin typeface="NexusSansPro" panose="020B0504030101020102" pitchFamily="34" charset="77"/>
              <a:cs typeface="NexusSansPro" panose="020B0504030101020102" pitchFamily="34" charset="77"/>
            </a:endParaRPr>
          </a:p>
          <a:p>
            <a:pPr algn="just">
              <a:lnSpc>
                <a:spcPct val="150000"/>
              </a:lnSpc>
            </a:pPr>
            <a:endParaRPr lang="de-DE" sz="4000" dirty="0">
              <a:latin typeface="NexusSansPro" panose="020B0504030101020102" pitchFamily="34" charset="77"/>
              <a:cs typeface="NexusSansPro" panose="020B0504030101020102" pitchFamily="34" charset="77"/>
            </a:endParaRPr>
          </a:p>
        </p:txBody>
      </p:sp>
    </p:spTree>
    <p:extLst>
      <p:ext uri="{BB962C8B-B14F-4D97-AF65-F5344CB8AC3E}">
        <p14:creationId xmlns:p14="http://schemas.microsoft.com/office/powerpoint/2010/main" val="83595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CD6A79-F76A-C1C2-741F-825E683CD8FA}"/>
              </a:ext>
            </a:extLst>
          </p:cNvPr>
          <p:cNvSpPr>
            <a:spLocks noGrp="1"/>
          </p:cNvSpPr>
          <p:nvPr>
            <p:ph type="title"/>
          </p:nvPr>
        </p:nvSpPr>
        <p:spPr/>
        <p:txBody>
          <a:bodyPr/>
          <a:lstStyle/>
          <a:p>
            <a:r>
              <a:rPr lang="de-DE" dirty="0">
                <a:latin typeface="NexusSansPro" panose="020B0504030101020102" pitchFamily="34" charset="77"/>
                <a:cs typeface="NexusSansPro" panose="020B0504030101020102" pitchFamily="34" charset="77"/>
              </a:rPr>
              <a:t>Was ist der Schluss?</a:t>
            </a:r>
          </a:p>
        </p:txBody>
      </p:sp>
      <p:sp>
        <p:nvSpPr>
          <p:cNvPr id="4" name="Datumsplatzhalter 3">
            <a:extLst>
              <a:ext uri="{FF2B5EF4-FFF2-40B4-BE49-F238E27FC236}">
                <a16:creationId xmlns:a16="http://schemas.microsoft.com/office/drawing/2014/main" id="{540EFC4F-49C2-6FDC-81CF-244CD34C00F4}"/>
              </a:ext>
            </a:extLst>
          </p:cNvPr>
          <p:cNvSpPr>
            <a:spLocks noGrp="1"/>
          </p:cNvSpPr>
          <p:nvPr>
            <p:ph type="dt" sz="half" idx="10"/>
          </p:nvPr>
        </p:nvSpPr>
        <p:spPr/>
        <p:txBody>
          <a:bodyPr/>
          <a:lstStyle/>
          <a:p>
            <a:r>
              <a:rPr lang="de-DE" b="1"/>
              <a:t>Dialektik als Kritik? Zum Wandel des Begriffs 	</a:t>
            </a:r>
            <a:r>
              <a:rPr lang="de-DE"/>
              <a:t>Seite </a:t>
            </a:r>
            <a:fld id="{CCBD1A5B-A822-8C4C-AF10-AC6F3FD4FA21}" type="slidenum">
              <a:rPr lang="de-DE" smtClean="0"/>
              <a:pPr/>
              <a:t>32</a:t>
            </a:fld>
            <a:endParaRPr lang="de-DE" dirty="0"/>
          </a:p>
        </p:txBody>
      </p:sp>
      <p:sp>
        <p:nvSpPr>
          <p:cNvPr id="8" name="Inhaltsplatzhalter 7">
            <a:extLst>
              <a:ext uri="{FF2B5EF4-FFF2-40B4-BE49-F238E27FC236}">
                <a16:creationId xmlns:a16="http://schemas.microsoft.com/office/drawing/2014/main" id="{B443C9D6-0FA4-F1A6-5BFF-953FD2E79420}"/>
              </a:ext>
            </a:extLst>
          </p:cNvPr>
          <p:cNvSpPr>
            <a:spLocks noGrp="1"/>
          </p:cNvSpPr>
          <p:nvPr>
            <p:ph idx="1"/>
          </p:nvPr>
        </p:nvSpPr>
        <p:spPr>
          <a:xfrm>
            <a:off x="2757489" y="2350160"/>
            <a:ext cx="16583024" cy="7479639"/>
          </a:xfrm>
        </p:spPr>
        <p:txBody>
          <a:bodyPr/>
          <a:lstStyle/>
          <a:p>
            <a:pPr algn="just">
              <a:lnSpc>
                <a:spcPct val="150000"/>
              </a:lnSpc>
            </a:pPr>
            <a:r>
              <a:rPr lang="de-DE" sz="4400" dirty="0" err="1">
                <a:latin typeface="NexusSansPro" panose="020B0504030101020102" pitchFamily="34" charset="77"/>
                <a:cs typeface="NexusSansPro" panose="020B0504030101020102" pitchFamily="34" charset="77"/>
              </a:rPr>
              <a:t>Dialethischer</a:t>
            </a:r>
            <a:r>
              <a:rPr lang="de-DE" sz="4400" dirty="0">
                <a:latin typeface="NexusSansPro" panose="020B0504030101020102" pitchFamily="34" charset="77"/>
                <a:cs typeface="NexusSansPro" panose="020B0504030101020102" pitchFamily="34" charset="77"/>
              </a:rPr>
              <a:t> </a:t>
            </a:r>
            <a:r>
              <a:rPr lang="de-DE" sz="4400" dirty="0" err="1">
                <a:latin typeface="NexusSansPro" panose="020B0504030101020102" pitchFamily="34" charset="77"/>
                <a:cs typeface="NexusSansPro" panose="020B0504030101020102" pitchFamily="34" charset="77"/>
              </a:rPr>
              <a:t>Inferentialismus</a:t>
            </a:r>
            <a:r>
              <a:rPr lang="de-DE" sz="4400" dirty="0">
                <a:latin typeface="NexusSansPro" panose="020B0504030101020102" pitchFamily="34" charset="77"/>
                <a:cs typeface="NexusSansPro" panose="020B0504030101020102" pitchFamily="34" charset="77"/>
              </a:rPr>
              <a:t> ohne die Geltung des Satzes des ausgeschlossenen Widerspruchs aus. </a:t>
            </a:r>
            <a:r>
              <a:rPr lang="de-DE" sz="4400" b="1" dirty="0">
                <a:latin typeface="NexusSansPro" panose="020B0504030101020102" pitchFamily="34" charset="77"/>
                <a:cs typeface="NexusSansPro" panose="020B0504030101020102" pitchFamily="34" charset="77"/>
              </a:rPr>
              <a:t>Aus der Wahrheit der Widerspruchs folgt nicht Beliebiges, sondern die Pflicht, sich im Denken kritisch mit den eigenen Voraussetzungen auseinander zu setzen und sie rekursiv einzuholen</a:t>
            </a:r>
            <a:r>
              <a:rPr lang="de-DE" sz="4400" dirty="0">
                <a:latin typeface="NexusSansPro" panose="020B0504030101020102" pitchFamily="34" charset="77"/>
                <a:cs typeface="NexusSansPro" panose="020B0504030101020102" pitchFamily="34" charset="77"/>
              </a:rPr>
              <a:t>. </a:t>
            </a:r>
          </a:p>
        </p:txBody>
      </p:sp>
    </p:spTree>
    <p:extLst>
      <p:ext uri="{BB962C8B-B14F-4D97-AF65-F5344CB8AC3E}">
        <p14:creationId xmlns:p14="http://schemas.microsoft.com/office/powerpoint/2010/main" val="119977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CD6A79-F76A-C1C2-741F-825E683CD8FA}"/>
              </a:ext>
            </a:extLst>
          </p:cNvPr>
          <p:cNvSpPr>
            <a:spLocks noGrp="1"/>
          </p:cNvSpPr>
          <p:nvPr>
            <p:ph type="title"/>
          </p:nvPr>
        </p:nvSpPr>
        <p:spPr/>
        <p:txBody>
          <a:bodyPr/>
          <a:lstStyle/>
          <a:p>
            <a:r>
              <a:rPr lang="de-DE" dirty="0">
                <a:latin typeface="NexusSansPro" panose="020B0504030101020102" pitchFamily="34" charset="77"/>
                <a:cs typeface="NexusSansPro" panose="020B0504030101020102" pitchFamily="34" charset="77"/>
              </a:rPr>
              <a:t>Die Wissenschaftlichkeit der Philosophie</a:t>
            </a:r>
          </a:p>
        </p:txBody>
      </p:sp>
      <p:sp>
        <p:nvSpPr>
          <p:cNvPr id="4" name="Datumsplatzhalter 3">
            <a:extLst>
              <a:ext uri="{FF2B5EF4-FFF2-40B4-BE49-F238E27FC236}">
                <a16:creationId xmlns:a16="http://schemas.microsoft.com/office/drawing/2014/main" id="{540EFC4F-49C2-6FDC-81CF-244CD34C00F4}"/>
              </a:ext>
            </a:extLst>
          </p:cNvPr>
          <p:cNvSpPr>
            <a:spLocks noGrp="1"/>
          </p:cNvSpPr>
          <p:nvPr>
            <p:ph type="dt" sz="half" idx="10"/>
          </p:nvPr>
        </p:nvSpPr>
        <p:spPr/>
        <p:txBody>
          <a:bodyPr/>
          <a:lstStyle/>
          <a:p>
            <a:r>
              <a:rPr lang="de-DE" b="1"/>
              <a:t>Dialektik als Kritik? Zum Wandel des Begriffs 	</a:t>
            </a:r>
            <a:r>
              <a:rPr lang="de-DE"/>
              <a:t>Seite </a:t>
            </a:r>
            <a:fld id="{CCBD1A5B-A822-8C4C-AF10-AC6F3FD4FA21}" type="slidenum">
              <a:rPr lang="de-DE" smtClean="0"/>
              <a:pPr/>
              <a:t>4</a:t>
            </a:fld>
            <a:endParaRPr lang="de-DE" dirty="0"/>
          </a:p>
        </p:txBody>
      </p:sp>
      <p:sp>
        <p:nvSpPr>
          <p:cNvPr id="8" name="Inhaltsplatzhalter 7">
            <a:extLst>
              <a:ext uri="{FF2B5EF4-FFF2-40B4-BE49-F238E27FC236}">
                <a16:creationId xmlns:a16="http://schemas.microsoft.com/office/drawing/2014/main" id="{B443C9D6-0FA4-F1A6-5BFF-953FD2E79420}"/>
              </a:ext>
            </a:extLst>
          </p:cNvPr>
          <p:cNvSpPr>
            <a:spLocks noGrp="1"/>
          </p:cNvSpPr>
          <p:nvPr>
            <p:ph idx="1"/>
          </p:nvPr>
        </p:nvSpPr>
        <p:spPr>
          <a:xfrm>
            <a:off x="2757490" y="2350161"/>
            <a:ext cx="12911136" cy="7439244"/>
          </a:xfrm>
        </p:spPr>
        <p:txBody>
          <a:bodyPr/>
          <a:lstStyle/>
          <a:p>
            <a:pPr algn="just">
              <a:lnSpc>
                <a:spcPct val="150000"/>
              </a:lnSpc>
            </a:pPr>
            <a:r>
              <a:rPr lang="de-DE" sz="4400" b="1" dirty="0">
                <a:latin typeface="NexusSansPro" panose="020B0504030101020102" pitchFamily="34" charset="77"/>
                <a:ea typeface="Calibri" panose="020F0502020204030204" pitchFamily="34" charset="0"/>
                <a:cs typeface="Times New Roman" panose="02020603050405020304" pitchFamily="18" charset="0"/>
              </a:rPr>
              <a:t>Das Symbolische und Imaginative anzuerkennen,</a:t>
            </a:r>
            <a:r>
              <a:rPr lang="de-DE" sz="4400" dirty="0">
                <a:effectLst/>
                <a:latin typeface="NexusSansPro" panose="020B0504030101020102" pitchFamily="34" charset="77"/>
                <a:ea typeface="Calibri" panose="020F0502020204030204" pitchFamily="34" charset="0"/>
              </a:rPr>
              <a:t> heißt nicht, dass Hegel der </a:t>
            </a:r>
            <a:r>
              <a:rPr lang="de-DE" sz="4400" b="1" dirty="0">
                <a:effectLst/>
                <a:latin typeface="NexusSansPro" panose="020B0504030101020102" pitchFamily="34" charset="77"/>
                <a:ea typeface="Calibri" panose="020F0502020204030204" pitchFamily="34" charset="0"/>
              </a:rPr>
              <a:t>Philosophie den Status als Wissenschaft aberkennen würden</a:t>
            </a:r>
            <a:r>
              <a:rPr lang="de-DE" sz="4400" dirty="0">
                <a:effectLst/>
                <a:latin typeface="NexusSansPro" panose="020B0504030101020102" pitchFamily="34" charset="77"/>
                <a:ea typeface="Calibri" panose="020F0502020204030204" pitchFamily="34" charset="0"/>
              </a:rPr>
              <a:t>. Ihre Übergänge sind deshalb nicht grundlos. Logik ist nicht wie etwa bei Kant Kanon der Überprüfung sinnlicher Gewissheiten. </a:t>
            </a:r>
            <a:r>
              <a:rPr lang="de-DE" sz="4400" b="1" dirty="0">
                <a:effectLst/>
                <a:latin typeface="NexusSansPro" panose="020B0504030101020102" pitchFamily="34" charset="77"/>
                <a:ea typeface="Calibri" panose="020F0502020204030204" pitchFamily="34" charset="0"/>
              </a:rPr>
              <a:t>Logik ist für Hegel Organon im </a:t>
            </a:r>
            <a:r>
              <a:rPr lang="de-DE" sz="4400" dirty="0">
                <a:latin typeface="Arial" panose="020B0604020202020204" pitchFamily="34" charset="0"/>
                <a:ea typeface="Calibri" panose="020F0502020204030204" pitchFamily="34" charset="0"/>
                <a:cs typeface="Arial" panose="020B0604020202020204" pitchFamily="34" charset="0"/>
              </a:rPr>
              <a:t>Streit der Fakultäten des Denkens </a:t>
            </a:r>
            <a:endParaRPr lang="de-DE" sz="4400" b="1" dirty="0">
              <a:latin typeface="NexusSansPro" panose="020B0504030101020102" pitchFamily="34" charset="77"/>
              <a:cs typeface="NexusSansPro" panose="020B0504030101020102" pitchFamily="34" charset="77"/>
            </a:endParaRPr>
          </a:p>
        </p:txBody>
      </p:sp>
    </p:spTree>
    <p:extLst>
      <p:ext uri="{BB962C8B-B14F-4D97-AF65-F5344CB8AC3E}">
        <p14:creationId xmlns:p14="http://schemas.microsoft.com/office/powerpoint/2010/main" val="167749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CD6A79-F76A-C1C2-741F-825E683CD8FA}"/>
              </a:ext>
            </a:extLst>
          </p:cNvPr>
          <p:cNvSpPr>
            <a:spLocks noGrp="1"/>
          </p:cNvSpPr>
          <p:nvPr>
            <p:ph type="title"/>
          </p:nvPr>
        </p:nvSpPr>
        <p:spPr/>
        <p:txBody>
          <a:bodyPr/>
          <a:lstStyle/>
          <a:p>
            <a:r>
              <a:rPr lang="de-DE" dirty="0">
                <a:latin typeface="NexusSansPro" panose="020B0504030101020102" pitchFamily="34" charset="77"/>
                <a:cs typeface="NexusSansPro" panose="020B0504030101020102" pitchFamily="34" charset="77"/>
              </a:rPr>
              <a:t>Was ist </a:t>
            </a:r>
            <a:r>
              <a:rPr lang="de-DE" dirty="0" err="1">
                <a:latin typeface="NexusSansPro" panose="020B0504030101020102" pitchFamily="34" charset="77"/>
                <a:cs typeface="NexusSansPro" panose="020B0504030101020102" pitchFamily="34" charset="77"/>
              </a:rPr>
              <a:t>Dialethismus</a:t>
            </a:r>
            <a:r>
              <a:rPr lang="de-DE" dirty="0">
                <a:latin typeface="NexusSansPro" panose="020B0504030101020102" pitchFamily="34" charset="77"/>
                <a:cs typeface="NexusSansPro" panose="020B0504030101020102" pitchFamily="34" charset="77"/>
              </a:rPr>
              <a:t>?</a:t>
            </a:r>
          </a:p>
        </p:txBody>
      </p:sp>
      <p:sp>
        <p:nvSpPr>
          <p:cNvPr id="4" name="Datumsplatzhalter 3">
            <a:extLst>
              <a:ext uri="{FF2B5EF4-FFF2-40B4-BE49-F238E27FC236}">
                <a16:creationId xmlns:a16="http://schemas.microsoft.com/office/drawing/2014/main" id="{540EFC4F-49C2-6FDC-81CF-244CD34C00F4}"/>
              </a:ext>
            </a:extLst>
          </p:cNvPr>
          <p:cNvSpPr>
            <a:spLocks noGrp="1"/>
          </p:cNvSpPr>
          <p:nvPr>
            <p:ph type="dt" sz="half" idx="10"/>
          </p:nvPr>
        </p:nvSpPr>
        <p:spPr/>
        <p:txBody>
          <a:bodyPr/>
          <a:lstStyle/>
          <a:p>
            <a:r>
              <a:rPr lang="de-DE" b="1"/>
              <a:t>Dialektik als Kritik? Zum Wandel des Begriffs 	</a:t>
            </a:r>
            <a:r>
              <a:rPr lang="de-DE"/>
              <a:t>Seite </a:t>
            </a:r>
            <a:fld id="{CCBD1A5B-A822-8C4C-AF10-AC6F3FD4FA21}" type="slidenum">
              <a:rPr lang="de-DE" smtClean="0"/>
              <a:pPr/>
              <a:t>5</a:t>
            </a:fld>
            <a:endParaRPr lang="de-DE" dirty="0"/>
          </a:p>
        </p:txBody>
      </p:sp>
      <p:sp>
        <p:nvSpPr>
          <p:cNvPr id="8" name="Inhaltsplatzhalter 7">
            <a:extLst>
              <a:ext uri="{FF2B5EF4-FFF2-40B4-BE49-F238E27FC236}">
                <a16:creationId xmlns:a16="http://schemas.microsoft.com/office/drawing/2014/main" id="{B443C9D6-0FA4-F1A6-5BFF-953FD2E79420}"/>
              </a:ext>
            </a:extLst>
          </p:cNvPr>
          <p:cNvSpPr>
            <a:spLocks noGrp="1"/>
          </p:cNvSpPr>
          <p:nvPr>
            <p:ph idx="1"/>
          </p:nvPr>
        </p:nvSpPr>
        <p:spPr>
          <a:xfrm>
            <a:off x="2767180" y="3443969"/>
            <a:ext cx="12911136" cy="7439244"/>
          </a:xfrm>
        </p:spPr>
        <p:txBody>
          <a:bodyPr/>
          <a:lstStyle/>
          <a:p>
            <a:pPr algn="just">
              <a:lnSpc>
                <a:spcPct val="150000"/>
              </a:lnSpc>
              <a:tabLst>
                <a:tab pos="6045200" algn="l"/>
              </a:tabLst>
            </a:pPr>
            <a:r>
              <a:rPr lang="de-DE" sz="4400" dirty="0">
                <a:effectLst/>
                <a:latin typeface="NexusSansPro" panose="020B0504030101020102" pitchFamily="34" charset="77"/>
                <a:ea typeface="Calibri" panose="020F0502020204030204" pitchFamily="34" charset="0"/>
              </a:rPr>
              <a:t>Widersprüche machen das Wesen der Wirklichkeit aus: Wirklichkeit ist wesentlich relational, spannungsreich und dynamisch, weil sie begrifflich verfasst ist. </a:t>
            </a:r>
          </a:p>
          <a:p>
            <a:pPr algn="just">
              <a:lnSpc>
                <a:spcPct val="150000"/>
              </a:lnSpc>
              <a:tabLst>
                <a:tab pos="6045200" algn="l"/>
              </a:tabLst>
            </a:pPr>
            <a:r>
              <a:rPr lang="de-DE" sz="4400" b="1" dirty="0">
                <a:effectLst/>
                <a:latin typeface="NexusSansPro" panose="020B0504030101020102" pitchFamily="34" charset="77"/>
                <a:ea typeface="Calibri" panose="020F0502020204030204" pitchFamily="34" charset="0"/>
              </a:rPr>
              <a:t>Hegels Konzeptualismus ist ein Dialethismus. </a:t>
            </a:r>
            <a:endParaRPr lang="de-DE" sz="4400" b="1" dirty="0">
              <a:latin typeface="NexusSansPro" panose="020B0504030101020102" pitchFamily="34" charset="77"/>
              <a:cs typeface="NexusSansPro" panose="020B0504030101020102" pitchFamily="34" charset="77"/>
            </a:endParaRPr>
          </a:p>
        </p:txBody>
      </p:sp>
    </p:spTree>
    <p:extLst>
      <p:ext uri="{BB962C8B-B14F-4D97-AF65-F5344CB8AC3E}">
        <p14:creationId xmlns:p14="http://schemas.microsoft.com/office/powerpoint/2010/main" val="401632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dissolve">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CD6A79-F76A-C1C2-741F-825E683CD8FA}"/>
              </a:ext>
            </a:extLst>
          </p:cNvPr>
          <p:cNvSpPr>
            <a:spLocks noGrp="1"/>
          </p:cNvSpPr>
          <p:nvPr>
            <p:ph type="title"/>
          </p:nvPr>
        </p:nvSpPr>
        <p:spPr/>
        <p:txBody>
          <a:bodyPr>
            <a:normAutofit/>
          </a:bodyPr>
          <a:lstStyle/>
          <a:p>
            <a:pPr algn="just">
              <a:lnSpc>
                <a:spcPct val="150000"/>
              </a:lnSpc>
            </a:pPr>
            <a:r>
              <a:rPr lang="de-DE" dirty="0">
                <a:effectLst/>
                <a:latin typeface="NexusSansPro" panose="020B0504030101020102" pitchFamily="34" charset="77"/>
                <a:ea typeface="Calibri" panose="020F0502020204030204" pitchFamily="34" charset="0"/>
                <a:cs typeface="Times New Roman" panose="02020603050405020304" pitchFamily="18" charset="0"/>
              </a:rPr>
              <a:t>Fünf  </a:t>
            </a:r>
            <a:r>
              <a:rPr lang="de-DE" dirty="0">
                <a:latin typeface="NexusSansPro" panose="020B0504030101020102" pitchFamily="34" charset="77"/>
                <a:ea typeface="Calibri" panose="020F0502020204030204" pitchFamily="34" charset="0"/>
                <a:cs typeface="Times New Roman" panose="02020603050405020304" pitchFamily="18" charset="0"/>
              </a:rPr>
              <a:t>Prämissen </a:t>
            </a:r>
            <a:r>
              <a:rPr lang="de-DE" dirty="0">
                <a:effectLst/>
                <a:latin typeface="NexusSansPro" panose="020B0504030101020102" pitchFamily="34" charset="77"/>
                <a:ea typeface="Calibri" panose="020F0502020204030204" pitchFamily="34" charset="0"/>
                <a:cs typeface="Times New Roman" panose="02020603050405020304" pitchFamily="18" charset="0"/>
              </a:rPr>
              <a:t>kritischer Dialektik</a:t>
            </a:r>
            <a:endParaRPr lang="de-D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umsplatzhalter 3">
            <a:extLst>
              <a:ext uri="{FF2B5EF4-FFF2-40B4-BE49-F238E27FC236}">
                <a16:creationId xmlns:a16="http://schemas.microsoft.com/office/drawing/2014/main" id="{540EFC4F-49C2-6FDC-81CF-244CD34C00F4}"/>
              </a:ext>
            </a:extLst>
          </p:cNvPr>
          <p:cNvSpPr>
            <a:spLocks noGrp="1"/>
          </p:cNvSpPr>
          <p:nvPr>
            <p:ph type="dt" sz="half" idx="10"/>
          </p:nvPr>
        </p:nvSpPr>
        <p:spPr/>
        <p:txBody>
          <a:bodyPr/>
          <a:lstStyle/>
          <a:p>
            <a:r>
              <a:rPr lang="de-DE" b="1"/>
              <a:t>Dialektik als Kritik? Zum Wandel des Begriffs 	</a:t>
            </a:r>
            <a:r>
              <a:rPr lang="de-DE"/>
              <a:t>Seite </a:t>
            </a:r>
            <a:fld id="{CCBD1A5B-A822-8C4C-AF10-AC6F3FD4FA21}" type="slidenum">
              <a:rPr lang="de-DE" smtClean="0"/>
              <a:pPr/>
              <a:t>6</a:t>
            </a:fld>
            <a:endParaRPr lang="de-DE" dirty="0"/>
          </a:p>
        </p:txBody>
      </p:sp>
      <p:sp>
        <p:nvSpPr>
          <p:cNvPr id="8" name="Inhaltsplatzhalter 7">
            <a:extLst>
              <a:ext uri="{FF2B5EF4-FFF2-40B4-BE49-F238E27FC236}">
                <a16:creationId xmlns:a16="http://schemas.microsoft.com/office/drawing/2014/main" id="{B443C9D6-0FA4-F1A6-5BFF-953FD2E79420}"/>
              </a:ext>
            </a:extLst>
          </p:cNvPr>
          <p:cNvSpPr>
            <a:spLocks noGrp="1"/>
          </p:cNvSpPr>
          <p:nvPr>
            <p:ph idx="1"/>
          </p:nvPr>
        </p:nvSpPr>
        <p:spPr>
          <a:xfrm>
            <a:off x="2781902" y="3568836"/>
            <a:ext cx="12911136" cy="7264160"/>
          </a:xfrm>
        </p:spPr>
        <p:txBody>
          <a:bodyPr/>
          <a:lstStyle/>
          <a:p>
            <a:pPr marL="742950" indent="-742950" algn="just">
              <a:lnSpc>
                <a:spcPct val="150000"/>
              </a:lnSpc>
              <a:buFont typeface="+mj-lt"/>
              <a:buAutoNum type="arabicPeriod"/>
            </a:pPr>
            <a:r>
              <a:rPr lang="de-DE" sz="4400" dirty="0">
                <a:effectLst/>
                <a:latin typeface="NexusSansPro" panose="020B0504030101020102" pitchFamily="34" charset="77"/>
                <a:ea typeface="Calibri" panose="020F0502020204030204" pitchFamily="34" charset="0"/>
                <a:cs typeface="NexusSansPro" panose="020B0504030101020102" pitchFamily="34" charset="77"/>
              </a:rPr>
              <a:t>Normative Akte der Regelanwendung, das heißt Akte der Urteilskraft, sind immer reflexiv, nie bloße bestimmend. </a:t>
            </a:r>
            <a:endParaRPr lang="de-DE" sz="4400" dirty="0">
              <a:latin typeface="NexusSansPro" panose="020B0504030101020102" pitchFamily="34" charset="77"/>
              <a:cs typeface="NexusSansPro" panose="020B0504030101020102" pitchFamily="34" charset="77"/>
            </a:endParaRPr>
          </a:p>
          <a:p>
            <a:pPr marL="742950" indent="-742950" algn="just">
              <a:lnSpc>
                <a:spcPct val="150000"/>
              </a:lnSpc>
              <a:buFont typeface="+mj-lt"/>
              <a:buAutoNum type="arabicPeriod"/>
            </a:pPr>
            <a:r>
              <a:rPr lang="de-DE" sz="4400" dirty="0">
                <a:effectLst/>
                <a:latin typeface="NexusSansPro" panose="020B0504030101020102" pitchFamily="34" charset="77"/>
                <a:ea typeface="Calibri" panose="020F0502020204030204" pitchFamily="34" charset="0"/>
                <a:cs typeface="NexusSansPro" panose="020B0504030101020102" pitchFamily="34" charset="77"/>
              </a:rPr>
              <a:t>Begriffe sind keine Mengen von Elemente (Frege). Begriffe </a:t>
            </a:r>
            <a:r>
              <a:rPr lang="de-DE" sz="4400" dirty="0">
                <a:latin typeface="NexusSansPro" panose="020B0504030101020102" pitchFamily="34" charset="77"/>
                <a:ea typeface="Calibri" panose="020F0502020204030204" pitchFamily="34" charset="0"/>
                <a:cs typeface="NexusSansPro" panose="020B0504030101020102" pitchFamily="34" charset="77"/>
              </a:rPr>
              <a:t>sind Normen ihrer Applikation. </a:t>
            </a:r>
            <a:endParaRPr lang="de-DE" sz="4400" dirty="0">
              <a:effectLst/>
              <a:latin typeface="NexusSansPro" panose="020B0504030101020102" pitchFamily="34" charset="77"/>
              <a:ea typeface="Calibri" panose="020F0502020204030204" pitchFamily="34" charset="0"/>
              <a:cs typeface="NexusSansPro" panose="020B0504030101020102" pitchFamily="34" charset="77"/>
            </a:endParaRPr>
          </a:p>
        </p:txBody>
      </p:sp>
      <p:sp>
        <p:nvSpPr>
          <p:cNvPr id="3" name="Textfeld 2">
            <a:extLst>
              <a:ext uri="{FF2B5EF4-FFF2-40B4-BE49-F238E27FC236}">
                <a16:creationId xmlns:a16="http://schemas.microsoft.com/office/drawing/2014/main" id="{71CBECB7-FE0A-C6A0-239F-ED37C6F83714}"/>
              </a:ext>
            </a:extLst>
          </p:cNvPr>
          <p:cNvSpPr txBox="1"/>
          <p:nvPr/>
        </p:nvSpPr>
        <p:spPr>
          <a:xfrm>
            <a:off x="2681147" y="8191323"/>
            <a:ext cx="184731" cy="549061"/>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9687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CD6A79-F76A-C1C2-741F-825E683CD8FA}"/>
              </a:ext>
            </a:extLst>
          </p:cNvPr>
          <p:cNvSpPr>
            <a:spLocks noGrp="1"/>
          </p:cNvSpPr>
          <p:nvPr>
            <p:ph type="title"/>
          </p:nvPr>
        </p:nvSpPr>
        <p:spPr/>
        <p:txBody>
          <a:bodyPr>
            <a:normAutofit/>
          </a:bodyPr>
          <a:lstStyle/>
          <a:p>
            <a:pPr algn="just">
              <a:lnSpc>
                <a:spcPct val="150000"/>
              </a:lnSpc>
            </a:pPr>
            <a:r>
              <a:rPr lang="de-DE" dirty="0">
                <a:effectLst/>
                <a:latin typeface="NexusSansPro" panose="020B0504030101020102" pitchFamily="34" charset="77"/>
                <a:ea typeface="Calibri" panose="020F0502020204030204" pitchFamily="34" charset="0"/>
                <a:cs typeface="Times New Roman" panose="02020603050405020304" pitchFamily="18" charset="0"/>
              </a:rPr>
              <a:t>Fünf  </a:t>
            </a:r>
            <a:r>
              <a:rPr lang="de-DE" dirty="0">
                <a:latin typeface="NexusSansPro" panose="020B0504030101020102" pitchFamily="34" charset="77"/>
                <a:ea typeface="Calibri" panose="020F0502020204030204" pitchFamily="34" charset="0"/>
                <a:cs typeface="Times New Roman" panose="02020603050405020304" pitchFamily="18" charset="0"/>
              </a:rPr>
              <a:t>Prämissen </a:t>
            </a:r>
            <a:r>
              <a:rPr lang="de-DE" dirty="0">
                <a:effectLst/>
                <a:latin typeface="NexusSansPro" panose="020B0504030101020102" pitchFamily="34" charset="77"/>
                <a:ea typeface="Calibri" panose="020F0502020204030204" pitchFamily="34" charset="0"/>
                <a:cs typeface="Times New Roman" panose="02020603050405020304" pitchFamily="18" charset="0"/>
              </a:rPr>
              <a:t>kritischer Dialektik</a:t>
            </a:r>
            <a:endParaRPr lang="de-D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umsplatzhalter 3">
            <a:extLst>
              <a:ext uri="{FF2B5EF4-FFF2-40B4-BE49-F238E27FC236}">
                <a16:creationId xmlns:a16="http://schemas.microsoft.com/office/drawing/2014/main" id="{540EFC4F-49C2-6FDC-81CF-244CD34C00F4}"/>
              </a:ext>
            </a:extLst>
          </p:cNvPr>
          <p:cNvSpPr>
            <a:spLocks noGrp="1"/>
          </p:cNvSpPr>
          <p:nvPr>
            <p:ph type="dt" sz="half" idx="10"/>
          </p:nvPr>
        </p:nvSpPr>
        <p:spPr/>
        <p:txBody>
          <a:bodyPr/>
          <a:lstStyle/>
          <a:p>
            <a:r>
              <a:rPr lang="de-DE" b="1"/>
              <a:t>Dialektik als Kritik? Zum Wandel des Begriffs 	</a:t>
            </a:r>
            <a:r>
              <a:rPr lang="de-DE"/>
              <a:t>Seite </a:t>
            </a:r>
            <a:fld id="{CCBD1A5B-A822-8C4C-AF10-AC6F3FD4FA21}" type="slidenum">
              <a:rPr lang="de-DE" smtClean="0"/>
              <a:pPr/>
              <a:t>7</a:t>
            </a:fld>
            <a:endParaRPr lang="de-DE" dirty="0"/>
          </a:p>
        </p:txBody>
      </p:sp>
      <p:sp>
        <p:nvSpPr>
          <p:cNvPr id="8" name="Inhaltsplatzhalter 7">
            <a:extLst>
              <a:ext uri="{FF2B5EF4-FFF2-40B4-BE49-F238E27FC236}">
                <a16:creationId xmlns:a16="http://schemas.microsoft.com/office/drawing/2014/main" id="{B443C9D6-0FA4-F1A6-5BFF-953FD2E79420}"/>
              </a:ext>
            </a:extLst>
          </p:cNvPr>
          <p:cNvSpPr>
            <a:spLocks noGrp="1"/>
          </p:cNvSpPr>
          <p:nvPr>
            <p:ph idx="1"/>
          </p:nvPr>
        </p:nvSpPr>
        <p:spPr>
          <a:xfrm>
            <a:off x="2957094" y="5108304"/>
            <a:ext cx="12911136" cy="7264160"/>
          </a:xfrm>
        </p:spPr>
        <p:txBody>
          <a:bodyPr/>
          <a:lstStyle/>
          <a:p>
            <a:pPr marL="742950" lvl="0" indent="-742950" algn="just">
              <a:lnSpc>
                <a:spcPct val="150000"/>
              </a:lnSpc>
              <a:buFont typeface="+mj-lt"/>
              <a:buAutoNum type="arabicPeriod" startAt="2"/>
            </a:pPr>
            <a:r>
              <a:rPr lang="de-DE" sz="4400" dirty="0">
                <a:effectLst/>
                <a:latin typeface="NexusSansPro" panose="020B0504030101020102" pitchFamily="34" charset="77"/>
                <a:ea typeface="Calibri" panose="020F0502020204030204" pitchFamily="34" charset="0"/>
                <a:cs typeface="NexusSansPro" panose="020B0504030101020102" pitchFamily="34" charset="77"/>
              </a:rPr>
              <a:t>Urteilskraft realisiert damit ein Moment von immanenter Kritik.</a:t>
            </a:r>
          </a:p>
          <a:p>
            <a:pPr marL="742950" lvl="0" indent="-742950" algn="just">
              <a:lnSpc>
                <a:spcPct val="150000"/>
              </a:lnSpc>
              <a:buFont typeface="+mj-lt"/>
              <a:buAutoNum type="arabicPeriod" startAt="2"/>
            </a:pPr>
            <a:endParaRPr lang="de-DE" sz="4400" dirty="0">
              <a:effectLst/>
              <a:latin typeface="NexusSansPro" panose="020B0504030101020102" pitchFamily="34" charset="77"/>
              <a:ea typeface="Calibri" panose="020F0502020204030204" pitchFamily="34" charset="0"/>
              <a:cs typeface="NexusSansPro" panose="020B0504030101020102" pitchFamily="34" charset="77"/>
            </a:endParaRPr>
          </a:p>
          <a:p>
            <a:pPr algn="just">
              <a:lnSpc>
                <a:spcPct val="150000"/>
              </a:lnSpc>
            </a:pPr>
            <a:endParaRPr lang="de-DE" sz="4400" dirty="0">
              <a:latin typeface="NexusSansPro" panose="020B0504030101020102" pitchFamily="34" charset="77"/>
              <a:cs typeface="NexusSansPro" panose="020B0504030101020102" pitchFamily="34" charset="77"/>
            </a:endParaRPr>
          </a:p>
        </p:txBody>
      </p:sp>
      <p:sp>
        <p:nvSpPr>
          <p:cNvPr id="3" name="Textfeld 2">
            <a:extLst>
              <a:ext uri="{FF2B5EF4-FFF2-40B4-BE49-F238E27FC236}">
                <a16:creationId xmlns:a16="http://schemas.microsoft.com/office/drawing/2014/main" id="{71CBECB7-FE0A-C6A0-239F-ED37C6F83714}"/>
              </a:ext>
            </a:extLst>
          </p:cNvPr>
          <p:cNvSpPr txBox="1"/>
          <p:nvPr/>
        </p:nvSpPr>
        <p:spPr>
          <a:xfrm>
            <a:off x="2681147" y="8191323"/>
            <a:ext cx="184731" cy="549061"/>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5413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CCCCBD-7CA6-4ED6-CD2A-A767E459FA14}"/>
              </a:ext>
            </a:extLst>
          </p:cNvPr>
          <p:cNvSpPr>
            <a:spLocks noGrp="1"/>
          </p:cNvSpPr>
          <p:nvPr>
            <p:ph type="title"/>
          </p:nvPr>
        </p:nvSpPr>
        <p:spPr/>
        <p:txBody>
          <a:bodyPr/>
          <a:lstStyle/>
          <a:p>
            <a:r>
              <a:rPr lang="de-DE" dirty="0">
                <a:latin typeface="NexusSansPro" panose="020B0504030101020102" pitchFamily="34" charset="77"/>
                <a:cs typeface="NexusSansPro" panose="020B0504030101020102" pitchFamily="34" charset="77"/>
              </a:rPr>
              <a:t>Die Struktur des Urteils</a:t>
            </a:r>
            <a:endParaRPr lang="en-US" dirty="0"/>
          </a:p>
        </p:txBody>
      </p:sp>
      <p:sp>
        <p:nvSpPr>
          <p:cNvPr id="4" name="Datumsplatzhalter 3">
            <a:extLst>
              <a:ext uri="{FF2B5EF4-FFF2-40B4-BE49-F238E27FC236}">
                <a16:creationId xmlns:a16="http://schemas.microsoft.com/office/drawing/2014/main" id="{193502F5-0208-9ABE-E737-C3765F6F4E45}"/>
              </a:ext>
            </a:extLst>
          </p:cNvPr>
          <p:cNvSpPr>
            <a:spLocks noGrp="1"/>
          </p:cNvSpPr>
          <p:nvPr>
            <p:ph type="dt" sz="half" idx="10"/>
          </p:nvPr>
        </p:nvSpPr>
        <p:spPr/>
        <p:txBody>
          <a:bodyPr/>
          <a:lstStyle/>
          <a:p>
            <a:r>
              <a:rPr lang="de-DE" b="1"/>
              <a:t>Dialektik als Kritik? Zum Wandel des Begriffs 	</a:t>
            </a:r>
            <a:r>
              <a:rPr lang="de-DE"/>
              <a:t>Seite </a:t>
            </a:r>
            <a:fld id="{CCBD1A5B-A822-8C4C-AF10-AC6F3FD4FA21}" type="slidenum">
              <a:rPr lang="de-DE" smtClean="0"/>
              <a:pPr/>
              <a:t>8</a:t>
            </a:fld>
            <a:endParaRPr lang="de-DE" dirty="0"/>
          </a:p>
        </p:txBody>
      </p:sp>
      <p:graphicFrame>
        <p:nvGraphicFramePr>
          <p:cNvPr id="9" name="Inhaltsplatzhalter 8">
            <a:extLst>
              <a:ext uri="{FF2B5EF4-FFF2-40B4-BE49-F238E27FC236}">
                <a16:creationId xmlns:a16="http://schemas.microsoft.com/office/drawing/2014/main" id="{C70FC703-FEA9-5521-1448-7816AC2C2D2B}"/>
              </a:ext>
            </a:extLst>
          </p:cNvPr>
          <p:cNvGraphicFramePr>
            <a:graphicFrameLocks noGrp="1"/>
          </p:cNvGraphicFramePr>
          <p:nvPr>
            <p:ph idx="1"/>
          </p:nvPr>
        </p:nvGraphicFramePr>
        <p:xfrm>
          <a:off x="6708120" y="3701556"/>
          <a:ext cx="6115300" cy="4588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8" name="Gruppieren 17">
            <a:extLst>
              <a:ext uri="{FF2B5EF4-FFF2-40B4-BE49-F238E27FC236}">
                <a16:creationId xmlns:a16="http://schemas.microsoft.com/office/drawing/2014/main" id="{8DC1D51E-C090-F5AC-51A6-812EDEE4E4C5}"/>
              </a:ext>
            </a:extLst>
          </p:cNvPr>
          <p:cNvGrpSpPr/>
          <p:nvPr/>
        </p:nvGrpSpPr>
        <p:grpSpPr>
          <a:xfrm>
            <a:off x="2652450" y="4285729"/>
            <a:ext cx="3420000" cy="3420000"/>
            <a:chOff x="2613470" y="4003583"/>
            <a:chExt cx="3420000" cy="3420000"/>
          </a:xfrm>
        </p:grpSpPr>
        <p:sp>
          <p:nvSpPr>
            <p:cNvPr id="19" name="Oval 18">
              <a:extLst>
                <a:ext uri="{FF2B5EF4-FFF2-40B4-BE49-F238E27FC236}">
                  <a16:creationId xmlns:a16="http://schemas.microsoft.com/office/drawing/2014/main" id="{DFA187B7-2AE4-B198-C11C-C59F2B48805E}"/>
                </a:ext>
              </a:extLst>
            </p:cNvPr>
            <p:cNvSpPr/>
            <p:nvPr/>
          </p:nvSpPr>
          <p:spPr>
            <a:xfrm>
              <a:off x="2613470" y="4003583"/>
              <a:ext cx="3420000" cy="3420000"/>
            </a:xfrm>
            <a:prstGeom prst="ellipse">
              <a:avLst/>
            </a:prstGeom>
            <a:gradFill flip="none" rotWithShape="1">
              <a:gsLst>
                <a:gs pos="0">
                  <a:srgbClr val="ABD19C">
                    <a:tint val="66000"/>
                    <a:satMod val="160000"/>
                  </a:srgbClr>
                </a:gs>
                <a:gs pos="50000">
                  <a:srgbClr val="ABD19C">
                    <a:tint val="44500"/>
                    <a:satMod val="160000"/>
                  </a:srgbClr>
                </a:gs>
                <a:gs pos="100000">
                  <a:srgbClr val="ABD19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extLst>
                <a:ext uri="{FF2B5EF4-FFF2-40B4-BE49-F238E27FC236}">
                  <a16:creationId xmlns:a16="http://schemas.microsoft.com/office/drawing/2014/main" id="{BAC5FBF8-7F26-FAEC-B203-4989C9DCB7C0}"/>
                </a:ext>
              </a:extLst>
            </p:cNvPr>
            <p:cNvSpPr txBox="1"/>
            <p:nvPr/>
          </p:nvSpPr>
          <p:spPr>
            <a:xfrm>
              <a:off x="3296397" y="4651754"/>
              <a:ext cx="2134246" cy="2123658"/>
            </a:xfrm>
            <a:prstGeom prst="rect">
              <a:avLst/>
            </a:prstGeom>
            <a:noFill/>
            <a:ln>
              <a:noFill/>
            </a:ln>
          </p:spPr>
          <p:txBody>
            <a:bodyPr wrap="square" rtlCol="0">
              <a:spAutoFit/>
            </a:bodyPr>
            <a:lstStyle/>
            <a:p>
              <a:r>
                <a:rPr lang="de-DE" sz="4400" dirty="0">
                  <a:solidFill>
                    <a:srgbClr val="774282"/>
                  </a:solidFill>
                  <a:latin typeface="NexusSansPro" panose="020B0504030101020102" pitchFamily="34" charset="77"/>
                  <a:cs typeface="NexusSansPro" panose="020B0504030101020102" pitchFamily="34" charset="77"/>
                </a:rPr>
                <a:t>Subjekt</a:t>
              </a:r>
            </a:p>
            <a:p>
              <a:pPr algn="ctr"/>
              <a:r>
                <a:rPr lang="de-DE" sz="4400" dirty="0">
                  <a:solidFill>
                    <a:srgbClr val="774282"/>
                  </a:solidFill>
                  <a:latin typeface="NexusSansPro" panose="020B0504030101020102" pitchFamily="34" charset="77"/>
                  <a:cs typeface="NexusSansPro" panose="020B0504030101020102" pitchFamily="34" charset="77"/>
                </a:rPr>
                <a:t>= </a:t>
              </a:r>
            </a:p>
            <a:p>
              <a:r>
                <a:rPr lang="de-DE" sz="4400" dirty="0">
                  <a:solidFill>
                    <a:srgbClr val="774282"/>
                  </a:solidFill>
                  <a:latin typeface="NexusSansPro" panose="020B0504030101020102" pitchFamily="34" charset="77"/>
                  <a:cs typeface="NexusSansPro" panose="020B0504030101020102" pitchFamily="34" charset="77"/>
                </a:rPr>
                <a:t>Prädikat</a:t>
              </a:r>
            </a:p>
          </p:txBody>
        </p:sp>
      </p:grpSp>
      <p:sp>
        <p:nvSpPr>
          <p:cNvPr id="22" name="Textfeld 21">
            <a:extLst>
              <a:ext uri="{FF2B5EF4-FFF2-40B4-BE49-F238E27FC236}">
                <a16:creationId xmlns:a16="http://schemas.microsoft.com/office/drawing/2014/main" id="{DA58A706-48CE-284B-4D34-9FFF90A6FABD}"/>
              </a:ext>
            </a:extLst>
          </p:cNvPr>
          <p:cNvSpPr txBox="1"/>
          <p:nvPr/>
        </p:nvSpPr>
        <p:spPr>
          <a:xfrm>
            <a:off x="13765860" y="2605520"/>
            <a:ext cx="10073640" cy="769441"/>
          </a:xfrm>
          <a:prstGeom prst="rect">
            <a:avLst/>
          </a:prstGeom>
          <a:noFill/>
        </p:spPr>
        <p:txBody>
          <a:bodyPr wrap="square">
            <a:spAutoFit/>
          </a:bodyPr>
          <a:lstStyle/>
          <a:p>
            <a:r>
              <a:rPr lang="de-DE" sz="4400" b="1" dirty="0">
                <a:solidFill>
                  <a:srgbClr val="923F6D"/>
                </a:solidFill>
                <a:latin typeface="NexusSansPro" panose="020B0504030101020102" pitchFamily="34" charset="77"/>
                <a:cs typeface="NexusSansPro" panose="020B0504030101020102" pitchFamily="34" charset="77"/>
              </a:rPr>
              <a:t>Kategorienfehler</a:t>
            </a:r>
            <a:endParaRPr lang="de-DE" sz="4400" dirty="0">
              <a:solidFill>
                <a:srgbClr val="923F6D"/>
              </a:solidFill>
            </a:endParaRPr>
          </a:p>
        </p:txBody>
      </p:sp>
      <p:grpSp>
        <p:nvGrpSpPr>
          <p:cNvPr id="23" name="Gruppieren 22">
            <a:extLst>
              <a:ext uri="{FF2B5EF4-FFF2-40B4-BE49-F238E27FC236}">
                <a16:creationId xmlns:a16="http://schemas.microsoft.com/office/drawing/2014/main" id="{FDEF74E2-2AE8-D22D-7699-8F10ABC90572}"/>
              </a:ext>
            </a:extLst>
          </p:cNvPr>
          <p:cNvGrpSpPr/>
          <p:nvPr/>
        </p:nvGrpSpPr>
        <p:grpSpPr>
          <a:xfrm>
            <a:off x="12746058" y="4338395"/>
            <a:ext cx="3420000" cy="3420000"/>
            <a:chOff x="2613470" y="4003583"/>
            <a:chExt cx="3420000" cy="3420000"/>
          </a:xfrm>
        </p:grpSpPr>
        <p:sp>
          <p:nvSpPr>
            <p:cNvPr id="24" name="Oval 23">
              <a:extLst>
                <a:ext uri="{FF2B5EF4-FFF2-40B4-BE49-F238E27FC236}">
                  <a16:creationId xmlns:a16="http://schemas.microsoft.com/office/drawing/2014/main" id="{4F9BEBF2-2584-1E6C-5BAA-2D51C3085275}"/>
                </a:ext>
              </a:extLst>
            </p:cNvPr>
            <p:cNvSpPr/>
            <p:nvPr/>
          </p:nvSpPr>
          <p:spPr>
            <a:xfrm>
              <a:off x="2613470" y="4003583"/>
              <a:ext cx="3420000" cy="3420000"/>
            </a:xfrm>
            <a:prstGeom prst="ellipse">
              <a:avLst/>
            </a:prstGeom>
            <a:gradFill flip="none" rotWithShape="1">
              <a:gsLst>
                <a:gs pos="0">
                  <a:srgbClr val="ABD19C">
                    <a:tint val="66000"/>
                    <a:satMod val="160000"/>
                  </a:srgbClr>
                </a:gs>
                <a:gs pos="50000">
                  <a:srgbClr val="ABD19C">
                    <a:tint val="44500"/>
                    <a:satMod val="160000"/>
                  </a:srgbClr>
                </a:gs>
                <a:gs pos="100000">
                  <a:srgbClr val="ABD19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596C352F-422A-5F5D-EAD2-EE99AEA252A4}"/>
                </a:ext>
              </a:extLst>
            </p:cNvPr>
            <p:cNvSpPr txBox="1"/>
            <p:nvPr/>
          </p:nvSpPr>
          <p:spPr>
            <a:xfrm>
              <a:off x="3328382" y="5263203"/>
              <a:ext cx="2134246" cy="769441"/>
            </a:xfrm>
            <a:prstGeom prst="rect">
              <a:avLst/>
            </a:prstGeom>
            <a:noFill/>
            <a:ln>
              <a:noFill/>
            </a:ln>
          </p:spPr>
          <p:txBody>
            <a:bodyPr wrap="square" rtlCol="0">
              <a:spAutoFit/>
            </a:bodyPr>
            <a:lstStyle/>
            <a:p>
              <a:r>
                <a:rPr lang="de-DE" sz="4400" dirty="0">
                  <a:solidFill>
                    <a:srgbClr val="774282"/>
                  </a:solidFill>
                  <a:latin typeface="NexusSansPro" panose="020B0504030101020102" pitchFamily="34" charset="77"/>
                  <a:cs typeface="NexusSansPro" panose="020B0504030101020102" pitchFamily="34" charset="77"/>
                </a:rPr>
                <a:t>Subjekt</a:t>
              </a:r>
            </a:p>
          </p:txBody>
        </p:sp>
      </p:grpSp>
      <p:sp>
        <p:nvSpPr>
          <p:cNvPr id="27" name="Textfeld 26">
            <a:extLst>
              <a:ext uri="{FF2B5EF4-FFF2-40B4-BE49-F238E27FC236}">
                <a16:creationId xmlns:a16="http://schemas.microsoft.com/office/drawing/2014/main" id="{F79D91B7-AEA8-3150-2B44-48520AB982BB}"/>
              </a:ext>
            </a:extLst>
          </p:cNvPr>
          <p:cNvSpPr txBox="1"/>
          <p:nvPr/>
        </p:nvSpPr>
        <p:spPr>
          <a:xfrm>
            <a:off x="2851473" y="2641127"/>
            <a:ext cx="5831631" cy="769441"/>
          </a:xfrm>
          <a:prstGeom prst="rect">
            <a:avLst/>
          </a:prstGeom>
          <a:noFill/>
        </p:spPr>
        <p:txBody>
          <a:bodyPr wrap="square">
            <a:spAutoFit/>
          </a:bodyPr>
          <a:lstStyle/>
          <a:p>
            <a:r>
              <a:rPr lang="de-DE" sz="4400" b="1" dirty="0">
                <a:solidFill>
                  <a:srgbClr val="923F6D"/>
                </a:solidFill>
                <a:latin typeface="NexusSansPro" panose="020B0504030101020102" pitchFamily="34" charset="77"/>
                <a:cs typeface="NexusSansPro" panose="020B0504030101020102" pitchFamily="34" charset="77"/>
              </a:rPr>
              <a:t>Tautologie      ≠</a:t>
            </a:r>
            <a:endParaRPr lang="de-DE" sz="4400" dirty="0"/>
          </a:p>
        </p:txBody>
      </p:sp>
      <p:grpSp>
        <p:nvGrpSpPr>
          <p:cNvPr id="28" name="Gruppieren 27">
            <a:extLst>
              <a:ext uri="{FF2B5EF4-FFF2-40B4-BE49-F238E27FC236}">
                <a16:creationId xmlns:a16="http://schemas.microsoft.com/office/drawing/2014/main" id="{6AB23B6F-2346-8D36-6B83-59F0544EAD23}"/>
              </a:ext>
            </a:extLst>
          </p:cNvPr>
          <p:cNvGrpSpPr/>
          <p:nvPr/>
        </p:nvGrpSpPr>
        <p:grpSpPr>
          <a:xfrm>
            <a:off x="16359589" y="4250800"/>
            <a:ext cx="3420000" cy="3420000"/>
            <a:chOff x="2613470" y="4003583"/>
            <a:chExt cx="3420000" cy="3420000"/>
          </a:xfrm>
        </p:grpSpPr>
        <p:sp>
          <p:nvSpPr>
            <p:cNvPr id="29" name="Oval 28">
              <a:extLst>
                <a:ext uri="{FF2B5EF4-FFF2-40B4-BE49-F238E27FC236}">
                  <a16:creationId xmlns:a16="http://schemas.microsoft.com/office/drawing/2014/main" id="{5D84C811-97E2-6A43-7C2C-5758B6C89EC6}"/>
                </a:ext>
              </a:extLst>
            </p:cNvPr>
            <p:cNvSpPr/>
            <p:nvPr/>
          </p:nvSpPr>
          <p:spPr>
            <a:xfrm>
              <a:off x="2613470" y="4003583"/>
              <a:ext cx="3420000" cy="3420000"/>
            </a:xfrm>
            <a:prstGeom prst="ellipse">
              <a:avLst/>
            </a:prstGeom>
            <a:gradFill flip="none" rotWithShape="1">
              <a:gsLst>
                <a:gs pos="0">
                  <a:srgbClr val="ABD19C">
                    <a:tint val="66000"/>
                    <a:satMod val="160000"/>
                  </a:srgbClr>
                </a:gs>
                <a:gs pos="50000">
                  <a:srgbClr val="ABD19C">
                    <a:tint val="44500"/>
                    <a:satMod val="160000"/>
                  </a:srgbClr>
                </a:gs>
                <a:gs pos="100000">
                  <a:srgbClr val="ABD19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a:extLst>
                <a:ext uri="{FF2B5EF4-FFF2-40B4-BE49-F238E27FC236}">
                  <a16:creationId xmlns:a16="http://schemas.microsoft.com/office/drawing/2014/main" id="{1A86A4DC-26AC-59FE-2713-C223F044A5C7}"/>
                </a:ext>
              </a:extLst>
            </p:cNvPr>
            <p:cNvSpPr txBox="1"/>
            <p:nvPr/>
          </p:nvSpPr>
          <p:spPr>
            <a:xfrm>
              <a:off x="3278193" y="5286582"/>
              <a:ext cx="2134246" cy="769441"/>
            </a:xfrm>
            <a:prstGeom prst="rect">
              <a:avLst/>
            </a:prstGeom>
            <a:noFill/>
            <a:ln>
              <a:noFill/>
            </a:ln>
          </p:spPr>
          <p:txBody>
            <a:bodyPr wrap="square" rtlCol="0">
              <a:spAutoFit/>
            </a:bodyPr>
            <a:lstStyle/>
            <a:p>
              <a:r>
                <a:rPr lang="de-DE" sz="4400" dirty="0">
                  <a:solidFill>
                    <a:srgbClr val="774282"/>
                  </a:solidFill>
                  <a:latin typeface="NexusSansPro" panose="020B0504030101020102" pitchFamily="34" charset="77"/>
                  <a:cs typeface="NexusSansPro" panose="020B0504030101020102" pitchFamily="34" charset="77"/>
                </a:rPr>
                <a:t>Prädikat</a:t>
              </a:r>
            </a:p>
          </p:txBody>
        </p:sp>
      </p:grpSp>
      <p:sp>
        <p:nvSpPr>
          <p:cNvPr id="34" name="Textfeld 33">
            <a:extLst>
              <a:ext uri="{FF2B5EF4-FFF2-40B4-BE49-F238E27FC236}">
                <a16:creationId xmlns:a16="http://schemas.microsoft.com/office/drawing/2014/main" id="{5AFB2511-F04C-4E3A-F215-4803252189B1}"/>
              </a:ext>
            </a:extLst>
          </p:cNvPr>
          <p:cNvSpPr txBox="1"/>
          <p:nvPr/>
        </p:nvSpPr>
        <p:spPr>
          <a:xfrm>
            <a:off x="8451008" y="2652205"/>
            <a:ext cx="5314852" cy="769441"/>
          </a:xfrm>
          <a:prstGeom prst="rect">
            <a:avLst/>
          </a:prstGeom>
          <a:noFill/>
        </p:spPr>
        <p:txBody>
          <a:bodyPr wrap="square">
            <a:spAutoFit/>
          </a:bodyPr>
          <a:lstStyle/>
          <a:p>
            <a:r>
              <a:rPr lang="de-DE" sz="4400" b="1" dirty="0">
                <a:solidFill>
                  <a:srgbClr val="923F6D"/>
                </a:solidFill>
                <a:latin typeface="NexusSansPro" panose="020B0504030101020102" pitchFamily="34" charset="77"/>
                <a:cs typeface="NexusSansPro" panose="020B0504030101020102" pitchFamily="34" charset="77"/>
              </a:rPr>
              <a:t>Urteil		    ≠</a:t>
            </a:r>
            <a:endParaRPr lang="de-DE" sz="4400" dirty="0"/>
          </a:p>
        </p:txBody>
      </p:sp>
      <p:sp>
        <p:nvSpPr>
          <p:cNvPr id="36" name="Textfeld 35">
            <a:extLst>
              <a:ext uri="{FF2B5EF4-FFF2-40B4-BE49-F238E27FC236}">
                <a16:creationId xmlns:a16="http://schemas.microsoft.com/office/drawing/2014/main" id="{FC1D6E8D-5C5B-7DB7-D82D-337085059270}"/>
              </a:ext>
            </a:extLst>
          </p:cNvPr>
          <p:cNvSpPr txBox="1"/>
          <p:nvPr/>
        </p:nvSpPr>
        <p:spPr>
          <a:xfrm>
            <a:off x="13075920" y="8869680"/>
            <a:ext cx="184731" cy="549061"/>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4090409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CD6A79-F76A-C1C2-741F-825E683CD8FA}"/>
              </a:ext>
            </a:extLst>
          </p:cNvPr>
          <p:cNvSpPr>
            <a:spLocks noGrp="1"/>
          </p:cNvSpPr>
          <p:nvPr>
            <p:ph type="title"/>
          </p:nvPr>
        </p:nvSpPr>
        <p:spPr/>
        <p:txBody>
          <a:bodyPr>
            <a:normAutofit/>
          </a:bodyPr>
          <a:lstStyle/>
          <a:p>
            <a:pPr algn="just">
              <a:lnSpc>
                <a:spcPct val="150000"/>
              </a:lnSpc>
            </a:pPr>
            <a:r>
              <a:rPr lang="de-DE" dirty="0">
                <a:effectLst/>
                <a:latin typeface="NexusSansPro" panose="020B0504030101020102" pitchFamily="34" charset="77"/>
                <a:ea typeface="Calibri" panose="020F0502020204030204" pitchFamily="34" charset="0"/>
                <a:cs typeface="Times New Roman" panose="02020603050405020304" pitchFamily="18" charset="0"/>
              </a:rPr>
              <a:t>Fünf  </a:t>
            </a:r>
            <a:r>
              <a:rPr lang="de-DE" dirty="0">
                <a:latin typeface="NexusSansPro" panose="020B0504030101020102" pitchFamily="34" charset="77"/>
                <a:ea typeface="Calibri" panose="020F0502020204030204" pitchFamily="34" charset="0"/>
                <a:cs typeface="Times New Roman" panose="02020603050405020304" pitchFamily="18" charset="0"/>
              </a:rPr>
              <a:t>Prämissen </a:t>
            </a:r>
            <a:r>
              <a:rPr lang="de-DE" dirty="0">
                <a:effectLst/>
                <a:latin typeface="NexusSansPro" panose="020B0504030101020102" pitchFamily="34" charset="77"/>
                <a:ea typeface="Calibri" panose="020F0502020204030204" pitchFamily="34" charset="0"/>
                <a:cs typeface="Times New Roman" panose="02020603050405020304" pitchFamily="18" charset="0"/>
              </a:rPr>
              <a:t>kritischer Dialektik</a:t>
            </a:r>
            <a:endParaRPr lang="de-D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umsplatzhalter 3">
            <a:extLst>
              <a:ext uri="{FF2B5EF4-FFF2-40B4-BE49-F238E27FC236}">
                <a16:creationId xmlns:a16="http://schemas.microsoft.com/office/drawing/2014/main" id="{540EFC4F-49C2-6FDC-81CF-244CD34C00F4}"/>
              </a:ext>
            </a:extLst>
          </p:cNvPr>
          <p:cNvSpPr>
            <a:spLocks noGrp="1"/>
          </p:cNvSpPr>
          <p:nvPr>
            <p:ph type="dt" sz="half" idx="10"/>
          </p:nvPr>
        </p:nvSpPr>
        <p:spPr/>
        <p:txBody>
          <a:bodyPr/>
          <a:lstStyle/>
          <a:p>
            <a:r>
              <a:rPr lang="de-DE" b="1"/>
              <a:t>Dialektik als Kritik? Zum Wandel des Begriffs 	</a:t>
            </a:r>
            <a:r>
              <a:rPr lang="de-DE"/>
              <a:t>Seite </a:t>
            </a:r>
            <a:fld id="{CCBD1A5B-A822-8C4C-AF10-AC6F3FD4FA21}" type="slidenum">
              <a:rPr lang="de-DE" smtClean="0"/>
              <a:pPr/>
              <a:t>9</a:t>
            </a:fld>
            <a:endParaRPr lang="de-DE" dirty="0"/>
          </a:p>
        </p:txBody>
      </p:sp>
      <p:sp>
        <p:nvSpPr>
          <p:cNvPr id="8" name="Inhaltsplatzhalter 7">
            <a:extLst>
              <a:ext uri="{FF2B5EF4-FFF2-40B4-BE49-F238E27FC236}">
                <a16:creationId xmlns:a16="http://schemas.microsoft.com/office/drawing/2014/main" id="{B443C9D6-0FA4-F1A6-5BFF-953FD2E79420}"/>
              </a:ext>
            </a:extLst>
          </p:cNvPr>
          <p:cNvSpPr>
            <a:spLocks noGrp="1"/>
          </p:cNvSpPr>
          <p:nvPr>
            <p:ph idx="1"/>
          </p:nvPr>
        </p:nvSpPr>
        <p:spPr>
          <a:xfrm>
            <a:off x="2773512" y="3803469"/>
            <a:ext cx="12911136" cy="7264160"/>
          </a:xfrm>
        </p:spPr>
        <p:txBody>
          <a:bodyPr/>
          <a:lstStyle/>
          <a:p>
            <a:pPr marL="742950" indent="-742950" algn="just">
              <a:lnSpc>
                <a:spcPct val="150000"/>
              </a:lnSpc>
              <a:buFont typeface="+mj-lt"/>
              <a:buAutoNum type="arabicPeriod" startAt="3"/>
            </a:pPr>
            <a:r>
              <a:rPr lang="de-DE" sz="4400" dirty="0">
                <a:effectLst/>
                <a:latin typeface="NexusSansPro" panose="020B0504030101020102" pitchFamily="34" charset="77"/>
                <a:ea typeface="Calibri" panose="020F0502020204030204" pitchFamily="34" charset="0"/>
                <a:cs typeface="NexusSansPro" panose="020B0504030101020102" pitchFamily="34" charset="77"/>
              </a:rPr>
              <a:t>Inferentielle Normativität funktioniert über analoge wie induktive Beweisführung und erschließt so kategorische, hypothetische und disjunktive Zusammenhänge. </a:t>
            </a:r>
            <a:endParaRPr lang="de-DE" sz="4400" dirty="0">
              <a:latin typeface="NexusSansPro" panose="020B0504030101020102" pitchFamily="34" charset="77"/>
              <a:cs typeface="NexusSansPro" panose="020B0504030101020102" pitchFamily="34" charset="77"/>
            </a:endParaRPr>
          </a:p>
        </p:txBody>
      </p:sp>
      <p:sp>
        <p:nvSpPr>
          <p:cNvPr id="3" name="Textfeld 2">
            <a:extLst>
              <a:ext uri="{FF2B5EF4-FFF2-40B4-BE49-F238E27FC236}">
                <a16:creationId xmlns:a16="http://schemas.microsoft.com/office/drawing/2014/main" id="{71CBECB7-FE0A-C6A0-239F-ED37C6F83714}"/>
              </a:ext>
            </a:extLst>
          </p:cNvPr>
          <p:cNvSpPr txBox="1"/>
          <p:nvPr/>
        </p:nvSpPr>
        <p:spPr>
          <a:xfrm>
            <a:off x="2681147" y="8191323"/>
            <a:ext cx="184731" cy="549061"/>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3558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RK2836">
  <a:themeElements>
    <a:clrScheme name="Office-Design">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K2638_Vorlage_mw" id="{CF601F1B-234B-C543-ACA8-26775453726F}" vid="{4EB1F390-D6C7-444A-9B37-0C27F4807E85}"/>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Office-Design</Template>
  <TotalTime>0</TotalTime>
  <Words>3319</Words>
  <Application>Microsoft Macintosh PowerPoint</Application>
  <PresentationFormat>Benutzerdefiniert</PresentationFormat>
  <Paragraphs>249</Paragraphs>
  <Slides>32</Slides>
  <Notes>15</Notes>
  <HiddenSlides>0</HiddenSlides>
  <MMClips>0</MMClips>
  <ScaleCrop>false</ScaleCrop>
  <HeadingPairs>
    <vt:vector size="6" baseType="variant">
      <vt:variant>
        <vt:lpstr>Verwendete Schriftarten</vt:lpstr>
      </vt:variant>
      <vt:variant>
        <vt:i4>9</vt:i4>
      </vt:variant>
      <vt:variant>
        <vt:lpstr>Design</vt:lpstr>
      </vt:variant>
      <vt:variant>
        <vt:i4>2</vt:i4>
      </vt:variant>
      <vt:variant>
        <vt:lpstr>Folientitel</vt:lpstr>
      </vt:variant>
      <vt:variant>
        <vt:i4>32</vt:i4>
      </vt:variant>
    </vt:vector>
  </HeadingPairs>
  <TitlesOfParts>
    <vt:vector size="43" baseType="lpstr">
      <vt:lpstr>Arial</vt:lpstr>
      <vt:lpstr>Calibri</vt:lpstr>
      <vt:lpstr>Calibri Light</vt:lpstr>
      <vt:lpstr>CormorantGaramond</vt:lpstr>
      <vt:lpstr>Garamond</vt:lpstr>
      <vt:lpstr>NexusSansPro</vt:lpstr>
      <vt:lpstr>Open Sans</vt:lpstr>
      <vt:lpstr>Open Sans Semibold</vt:lpstr>
      <vt:lpstr>Times</vt:lpstr>
      <vt:lpstr>GRK2836</vt:lpstr>
      <vt:lpstr>Benutzerdefiniertes Design</vt:lpstr>
      <vt:lpstr>PowerPoint-Präsentation</vt:lpstr>
      <vt:lpstr>Zur Identität des Guten, Schönen und Wahren</vt:lpstr>
      <vt:lpstr>Grundmotiv meines aktualisierenden Zugriffes</vt:lpstr>
      <vt:lpstr>Die Wissenschaftlichkeit der Philosophie</vt:lpstr>
      <vt:lpstr>Was ist Dialethismus?</vt:lpstr>
      <vt:lpstr>Fünf  Prämissen kritischer Dialektik</vt:lpstr>
      <vt:lpstr>Fünf  Prämissen kritischer Dialektik</vt:lpstr>
      <vt:lpstr>Die Struktur des Urteils</vt:lpstr>
      <vt:lpstr>Fünf  Prämissen kritischer Dialektik</vt:lpstr>
      <vt:lpstr>Fünf  Prämissen kritischer Dialektik</vt:lpstr>
      <vt:lpstr>Textuelle Evidenz zu Prämisse 4</vt:lpstr>
      <vt:lpstr>Fünf  Prämissen kritischer Dialektik</vt:lpstr>
      <vt:lpstr>Ein Schlusswort </vt:lpstr>
      <vt:lpstr>PowerPoint-Präsentation</vt:lpstr>
      <vt:lpstr>Zu Heraklit</vt:lpstr>
      <vt:lpstr>Der Begriff der Reflexion</vt:lpstr>
      <vt:lpstr>Der Begriff der Reflexion (Erste These)</vt:lpstr>
      <vt:lpstr>Der Begriff der Reflexion (Zweite These)</vt:lpstr>
      <vt:lpstr>Der Begriff der Reflexion (Dritte These)</vt:lpstr>
      <vt:lpstr>Dialethischer Inferentialismus</vt:lpstr>
      <vt:lpstr>Der Rhythmus des Denkens</vt:lpstr>
      <vt:lpstr>Der Rhythmus des Denkens</vt:lpstr>
      <vt:lpstr>Der Rhythmus des Denkens und Rekursion</vt:lpstr>
      <vt:lpstr>Einzelheit, Besonderheit, Allgemeinheit</vt:lpstr>
      <vt:lpstr>Begriffliche Anerkennungspraxis</vt:lpstr>
      <vt:lpstr>Begriffliche Anerkennungspraxis</vt:lpstr>
      <vt:lpstr>Die Struktur des Urteils</vt:lpstr>
      <vt:lpstr>Die Struktur des Urteils</vt:lpstr>
      <vt:lpstr>Die Struktur des Urteils</vt:lpstr>
      <vt:lpstr>Die Struktur des Urteils</vt:lpstr>
      <vt:lpstr>Was ist der Schluss?</vt:lpstr>
      <vt:lpstr>Was ist der Schluss?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 User</dc:creator>
  <cp:lastModifiedBy>Microsoft Office User</cp:lastModifiedBy>
  <cp:revision>16</cp:revision>
  <cp:lastPrinted>2018-08-21T12:41:12Z</cp:lastPrinted>
  <dcterms:created xsi:type="dcterms:W3CDTF">2023-01-18T13:00:12Z</dcterms:created>
  <dcterms:modified xsi:type="dcterms:W3CDTF">2023-06-08T15:20:05Z</dcterms:modified>
</cp:coreProperties>
</file>