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9" r:id="rId2"/>
    <p:sldId id="260" r:id="rId3"/>
    <p:sldId id="261" r:id="rId4"/>
    <p:sldId id="262" r:id="rId5"/>
    <p:sldId id="264" r:id="rId6"/>
    <p:sldId id="265" r:id="rId7"/>
    <p:sldId id="266" r:id="rId8"/>
    <p:sldId id="284" r:id="rId9"/>
    <p:sldId id="268" r:id="rId10"/>
    <p:sldId id="269" r:id="rId11"/>
    <p:sldId id="276" r:id="rId12"/>
    <p:sldId id="270" r:id="rId13"/>
    <p:sldId id="271" r:id="rId14"/>
    <p:sldId id="272" r:id="rId15"/>
    <p:sldId id="273" r:id="rId16"/>
    <p:sldId id="278" r:id="rId17"/>
    <p:sldId id="274" r:id="rId18"/>
    <p:sldId id="280" r:id="rId19"/>
    <p:sldId id="281" r:id="rId20"/>
    <p:sldId id="275" r:id="rId21"/>
    <p:sldId id="282" r:id="rId22"/>
    <p:sldId id="283" r:id="rId23"/>
  </p:sldIdLst>
  <p:sldSz cx="16256000" cy="9144000"/>
  <p:notesSz cx="7556500" cy="11525250"/>
  <p:defaultTextStyle>
    <a:defPPr>
      <a:defRPr lang="de-DE"/>
    </a:defPPr>
    <a:lvl1pPr marL="0" algn="l" defTabSz="684611" rtl="0" eaLnBrk="1" latinLnBrk="0" hangingPunct="1">
      <a:defRPr sz="1348" kern="1200">
        <a:solidFill>
          <a:schemeClr val="tx1"/>
        </a:solidFill>
        <a:latin typeface="+mn-lt"/>
        <a:ea typeface="+mn-ea"/>
        <a:cs typeface="+mn-cs"/>
      </a:defRPr>
    </a:lvl1pPr>
    <a:lvl2pPr marL="342306" algn="l" defTabSz="684611" rtl="0" eaLnBrk="1" latinLnBrk="0" hangingPunct="1">
      <a:defRPr sz="1348" kern="1200">
        <a:solidFill>
          <a:schemeClr val="tx1"/>
        </a:solidFill>
        <a:latin typeface="+mn-lt"/>
        <a:ea typeface="+mn-ea"/>
        <a:cs typeface="+mn-cs"/>
      </a:defRPr>
    </a:lvl2pPr>
    <a:lvl3pPr marL="684611" algn="l" defTabSz="684611" rtl="0" eaLnBrk="1" latinLnBrk="0" hangingPunct="1">
      <a:defRPr sz="1348" kern="1200">
        <a:solidFill>
          <a:schemeClr val="tx1"/>
        </a:solidFill>
        <a:latin typeface="+mn-lt"/>
        <a:ea typeface="+mn-ea"/>
        <a:cs typeface="+mn-cs"/>
      </a:defRPr>
    </a:lvl3pPr>
    <a:lvl4pPr marL="1026917" algn="l" defTabSz="684611" rtl="0" eaLnBrk="1" latinLnBrk="0" hangingPunct="1">
      <a:defRPr sz="1348" kern="1200">
        <a:solidFill>
          <a:schemeClr val="tx1"/>
        </a:solidFill>
        <a:latin typeface="+mn-lt"/>
        <a:ea typeface="+mn-ea"/>
        <a:cs typeface="+mn-cs"/>
      </a:defRPr>
    </a:lvl4pPr>
    <a:lvl5pPr marL="1369223" algn="l" defTabSz="684611" rtl="0" eaLnBrk="1" latinLnBrk="0" hangingPunct="1">
      <a:defRPr sz="1348" kern="1200">
        <a:solidFill>
          <a:schemeClr val="tx1"/>
        </a:solidFill>
        <a:latin typeface="+mn-lt"/>
        <a:ea typeface="+mn-ea"/>
        <a:cs typeface="+mn-cs"/>
      </a:defRPr>
    </a:lvl5pPr>
    <a:lvl6pPr marL="1711528" algn="l" defTabSz="684611" rtl="0" eaLnBrk="1" latinLnBrk="0" hangingPunct="1">
      <a:defRPr sz="1348" kern="1200">
        <a:solidFill>
          <a:schemeClr val="tx1"/>
        </a:solidFill>
        <a:latin typeface="+mn-lt"/>
        <a:ea typeface="+mn-ea"/>
        <a:cs typeface="+mn-cs"/>
      </a:defRPr>
    </a:lvl6pPr>
    <a:lvl7pPr marL="2053834" algn="l" defTabSz="684611" rtl="0" eaLnBrk="1" latinLnBrk="0" hangingPunct="1">
      <a:defRPr sz="1348" kern="1200">
        <a:solidFill>
          <a:schemeClr val="tx1"/>
        </a:solidFill>
        <a:latin typeface="+mn-lt"/>
        <a:ea typeface="+mn-ea"/>
        <a:cs typeface="+mn-cs"/>
      </a:defRPr>
    </a:lvl7pPr>
    <a:lvl8pPr marL="2396139" algn="l" defTabSz="684611" rtl="0" eaLnBrk="1" latinLnBrk="0" hangingPunct="1">
      <a:defRPr sz="1348" kern="1200">
        <a:solidFill>
          <a:schemeClr val="tx1"/>
        </a:solidFill>
        <a:latin typeface="+mn-lt"/>
        <a:ea typeface="+mn-ea"/>
        <a:cs typeface="+mn-cs"/>
      </a:defRPr>
    </a:lvl8pPr>
    <a:lvl9pPr marL="2738445" algn="l" defTabSz="684611" rtl="0" eaLnBrk="1" latinLnBrk="0" hangingPunct="1">
      <a:defRPr sz="13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5" userDrawn="1">
          <p15:clr>
            <a:srgbClr val="A4A3A4"/>
          </p15:clr>
        </p15:guide>
        <p15:guide id="2" pos="464" userDrawn="1">
          <p15:clr>
            <a:srgbClr val="A4A3A4"/>
          </p15:clr>
        </p15:guide>
        <p15:guide id="3" pos="5168" userDrawn="1">
          <p15:clr>
            <a:srgbClr val="A4A3A4"/>
          </p15:clr>
        </p15:guide>
        <p15:guide id="4" pos="99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72861"/>
  </p:normalViewPr>
  <p:slideViewPr>
    <p:cSldViewPr>
      <p:cViewPr varScale="1">
        <p:scale>
          <a:sx n="59" d="100"/>
          <a:sy n="59" d="100"/>
        </p:scale>
        <p:origin x="1224" y="200"/>
      </p:cViewPr>
      <p:guideLst>
        <p:guide orient="horz" pos="2285"/>
        <p:guide pos="464"/>
        <p:guide pos="5168"/>
        <p:guide pos="99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2222197636582451"/>
          <c:y val="8.4619009032423059E-2"/>
          <c:w val="0.72235883574391435"/>
          <c:h val="1"/>
        </c:manualLayout>
      </c:layout>
      <c:doughnutChart>
        <c:varyColors val="1"/>
        <c:ser>
          <c:idx val="0"/>
          <c:order val="0"/>
          <c:tx>
            <c:strRef>
              <c:f>Tabelle1!$B$1</c:f>
              <c:strCache>
                <c:ptCount val="1"/>
                <c:pt idx="0">
                  <c:v>Spalte1</c:v>
                </c:pt>
              </c:strCache>
            </c:strRef>
          </c:tx>
          <c:explosion val="12"/>
          <c:dPt>
            <c:idx val="0"/>
            <c:bubble3D val="0"/>
            <c:spPr>
              <a:solidFill>
                <a:srgbClr val="00B0F0"/>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01-E661-794B-B3C9-3423A346F703}"/>
              </c:ext>
            </c:extLst>
          </c:dPt>
          <c:dPt>
            <c:idx val="1"/>
            <c:bubble3D val="0"/>
            <c:spPr>
              <a:solidFill>
                <a:srgbClr val="00B0F0"/>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03-E661-794B-B3C9-3423A346F703}"/>
              </c:ext>
            </c:extLst>
          </c:dPt>
          <c:dPt>
            <c:idx val="2"/>
            <c:bubble3D val="0"/>
            <c:spPr>
              <a:solidFill>
                <a:srgbClr val="00B0F0"/>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05-E661-794B-B3C9-3423A346F703}"/>
              </c:ext>
            </c:extLst>
          </c:dPt>
          <c:dPt>
            <c:idx val="3"/>
            <c:bubble3D val="0"/>
            <c:explosion val="28"/>
            <c:spPr>
              <a:solidFill>
                <a:srgbClr val="00B0F0"/>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07-E661-794B-B3C9-3423A346F703}"/>
              </c:ext>
            </c:extLst>
          </c:dPt>
          <c:dPt>
            <c:idx val="4"/>
            <c:bubble3D val="0"/>
            <c:spPr>
              <a:solidFill>
                <a:schemeClr val="accent6">
                  <a:lumMod val="60000"/>
                  <a:lumOff val="40000"/>
                </a:schemeClr>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09-E661-794B-B3C9-3423A346F703}"/>
              </c:ext>
            </c:extLst>
          </c:dPt>
          <c:dPt>
            <c:idx val="5"/>
            <c:bubble3D val="0"/>
            <c:spPr>
              <a:solidFill>
                <a:srgbClr val="00B050"/>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0B-E661-794B-B3C9-3423A346F703}"/>
              </c:ext>
            </c:extLst>
          </c:dPt>
          <c:dPt>
            <c:idx val="6"/>
            <c:bubble3D val="0"/>
            <c:spPr>
              <a:solidFill>
                <a:srgbClr val="00B050"/>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0D-E661-794B-B3C9-3423A346F703}"/>
              </c:ext>
            </c:extLst>
          </c:dPt>
          <c:dPt>
            <c:idx val="7"/>
            <c:bubble3D val="0"/>
            <c:spPr>
              <a:solidFill>
                <a:srgbClr val="00B050"/>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0F-E661-794B-B3C9-3423A346F703}"/>
              </c:ext>
            </c:extLst>
          </c:dPt>
          <c:dPt>
            <c:idx val="8"/>
            <c:bubble3D val="0"/>
            <c:spPr>
              <a:solidFill>
                <a:srgbClr val="00B050"/>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11-E661-794B-B3C9-3423A346F703}"/>
              </c:ext>
            </c:extLst>
          </c:dPt>
          <c:dPt>
            <c:idx val="9"/>
            <c:bubble3D val="0"/>
            <c:spPr>
              <a:solidFill>
                <a:srgbClr val="00B050"/>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13-E661-794B-B3C9-3423A346F703}"/>
              </c:ext>
            </c:extLst>
          </c:dPt>
          <c:dPt>
            <c:idx val="10"/>
            <c:bubble3D val="0"/>
            <c:spPr>
              <a:solidFill>
                <a:srgbClr val="00B050"/>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15-E661-794B-B3C9-3423A346F703}"/>
              </c:ext>
            </c:extLst>
          </c:dPt>
          <c:dPt>
            <c:idx val="11"/>
            <c:bubble3D val="0"/>
            <c:spPr>
              <a:solidFill>
                <a:srgbClr val="99CC00">
                  <a:alpha val="50000"/>
                </a:srgbClr>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17-E661-794B-B3C9-3423A346F703}"/>
              </c:ext>
            </c:extLst>
          </c:dPt>
          <c:dPt>
            <c:idx val="12"/>
            <c:bubble3D val="0"/>
            <c:spPr>
              <a:solidFill>
                <a:srgbClr val="7030A0">
                  <a:alpha val="50000"/>
                </a:srgbClr>
              </a:solidFill>
              <a:ln>
                <a:solidFill>
                  <a:schemeClr val="lt1">
                    <a:hueOff val="0"/>
                    <a:satOff val="0"/>
                    <a:lumOff val="0"/>
                  </a:schemeClr>
                </a:solidFill>
              </a:ln>
              <a:effectLst>
                <a:outerShdw blurRad="317500" algn="ctr" rotWithShape="0">
                  <a:prstClr val="black">
                    <a:alpha val="25000"/>
                  </a:prstClr>
                </a:outerShdw>
              </a:effectLst>
            </c:spPr>
            <c:extLst>
              <c:ext xmlns:c16="http://schemas.microsoft.com/office/drawing/2014/chart" uri="{C3380CC4-5D6E-409C-BE32-E72D297353CC}">
                <c16:uniqueId val="{00000019-E661-794B-B3C9-3423A346F703}"/>
              </c:ext>
            </c:extLst>
          </c:dPt>
          <c:dPt>
            <c:idx val="13"/>
            <c:bubble3D val="0"/>
            <c:spPr>
              <a:solidFill>
                <a:srgbClr val="7030A0">
                  <a:alpha val="50000"/>
                </a:srgbClr>
              </a:solidFill>
            </c:spPr>
            <c:extLst>
              <c:ext xmlns:c16="http://schemas.microsoft.com/office/drawing/2014/chart" uri="{C3380CC4-5D6E-409C-BE32-E72D297353CC}">
                <c16:uniqueId val="{0000001B-E661-794B-B3C9-3423A346F703}"/>
              </c:ext>
            </c:extLst>
          </c:dPt>
          <c:dLbls>
            <c:dLbl>
              <c:idx val="0"/>
              <c:layout>
                <c:manualLayout>
                  <c:x val="5.9884339292783876E-4"/>
                  <c:y val="-3.1627207367396083E-2"/>
                </c:manualLayout>
              </c:layout>
              <c:spPr>
                <a:noFill/>
                <a:ln>
                  <a:noFill/>
                </a:ln>
                <a:effectLst/>
              </c:spPr>
              <c:txPr>
                <a:bodyPr rot="-5400000" spcFirstLastPara="1" vertOverflow="ellipsis" vert="horz"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661-794B-B3C9-3423A346F703}"/>
                </c:ext>
              </c:extLst>
            </c:dLbl>
            <c:dLbl>
              <c:idx val="1"/>
              <c:layout>
                <c:manualLayout>
                  <c:x val="5.3895905363505487E-3"/>
                  <c:y val="-1.9660155931084083E-2"/>
                </c:manualLayout>
              </c:layout>
              <c:spPr>
                <a:noFill/>
                <a:ln>
                  <a:noFill/>
                </a:ln>
                <a:effectLst/>
              </c:spPr>
              <c:txPr>
                <a:bodyPr rot="-3840000" spcFirstLastPara="1" vertOverflow="ellipsis"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661-794B-B3C9-3423A346F703}"/>
                </c:ext>
              </c:extLst>
            </c:dLbl>
            <c:dLbl>
              <c:idx val="2"/>
              <c:layout>
                <c:manualLayout>
                  <c:x val="2.3401102286789502E-2"/>
                  <c:y val="-2.9350977263208029E-2"/>
                </c:manualLayout>
              </c:layout>
              <c:spPr>
                <a:noFill/>
                <a:ln>
                  <a:noFill/>
                </a:ln>
                <a:effectLst/>
              </c:spPr>
              <c:txPr>
                <a:bodyPr rot="-2220000" spcFirstLastPara="1" vertOverflow="ellipsis"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661-794B-B3C9-3423A346F703}"/>
                </c:ext>
              </c:extLst>
            </c:dLbl>
            <c:dLbl>
              <c:idx val="3"/>
              <c:layout>
                <c:manualLayout>
                  <c:x val="2.6844133360844191E-2"/>
                  <c:y val="-3.1942463122947486E-3"/>
                </c:manualLayout>
              </c:layout>
              <c:spPr>
                <a:noFill/>
                <a:ln w="9525">
                  <a:noFill/>
                </a:ln>
                <a:effectLst/>
              </c:spPr>
              <c:txPr>
                <a:bodyPr rot="-600000" spcFirstLastPara="1" vertOverflow="overflow" horzOverflow="overflow" vert="horz" wrap="square" lIns="0" tIns="0" rIns="0" bIns="0" anchor="ctr" anchorCtr="1">
                  <a:no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0514609375280283"/>
                      <c:h val="2.4811741715857569E-2"/>
                    </c:manualLayout>
                  </c15:layout>
                </c:ext>
                <c:ext xmlns:c16="http://schemas.microsoft.com/office/drawing/2014/chart" uri="{C3380CC4-5D6E-409C-BE32-E72D297353CC}">
                  <c16:uniqueId val="{00000007-E661-794B-B3C9-3423A346F703}"/>
                </c:ext>
              </c:extLst>
            </c:dLbl>
            <c:dLbl>
              <c:idx val="4"/>
              <c:layout>
                <c:manualLayout>
                  <c:x val="3.4306770899456267E-2"/>
                  <c:y val="7.5908540702685715E-3"/>
                </c:manualLayout>
              </c:layout>
              <c:spPr>
                <a:noFill/>
                <a:ln>
                  <a:noFill/>
                </a:ln>
                <a:effectLst/>
              </c:spPr>
              <c:txPr>
                <a:bodyPr rot="180000" spcFirstLastPara="1" vertOverflow="ellipsis"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661-794B-B3C9-3423A346F703}"/>
                </c:ext>
              </c:extLst>
            </c:dLbl>
            <c:dLbl>
              <c:idx val="5"/>
              <c:layout>
                <c:manualLayout>
                  <c:x val="3.7522334481801249E-2"/>
                  <c:y val="2.9883668827228611E-2"/>
                </c:manualLayout>
              </c:layout>
              <c:spPr>
                <a:noFill/>
                <a:ln>
                  <a:noFill/>
                </a:ln>
                <a:effectLst/>
              </c:spPr>
              <c:txPr>
                <a:bodyPr rot="2160000" spcFirstLastPara="1" vertOverflow="ellipsis" wrap="square" lIns="0" tIns="0" rIns="0" bIns="0" anchor="ctr" anchorCtr="0">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661-794B-B3C9-3423A346F703}"/>
                </c:ext>
              </c:extLst>
            </c:dLbl>
            <c:dLbl>
              <c:idx val="6"/>
              <c:layout>
                <c:manualLayout>
                  <c:x val="-2.8010180091235285E-3"/>
                  <c:y val="1.8803346329897042E-2"/>
                </c:manualLayout>
              </c:layout>
              <c:spPr>
                <a:noFill/>
                <a:ln>
                  <a:noFill/>
                </a:ln>
                <a:effectLst/>
              </c:spPr>
              <c:txPr>
                <a:bodyPr rot="3960000" spcFirstLastPara="1" vertOverflow="ellipsis" vert="horz"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661-794B-B3C9-3423A346F703}"/>
                </c:ext>
              </c:extLst>
            </c:dLbl>
            <c:dLbl>
              <c:idx val="7"/>
              <c:layout>
                <c:manualLayout>
                  <c:x val="4.3921925167233035E-3"/>
                  <c:y val="3.8354046930767702E-2"/>
                </c:manualLayout>
              </c:layout>
              <c:spPr>
                <a:noFill/>
                <a:ln>
                  <a:noFill/>
                </a:ln>
                <a:effectLst/>
              </c:spPr>
              <c:txPr>
                <a:bodyPr rot="4980000" spcFirstLastPara="1" vertOverflow="ellipsis" vert="horz" wrap="square" lIns="0" tIns="0" rIns="0" bIns="0" anchor="ctr" anchorCtr="0">
                  <a:norm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661-794B-B3C9-3423A346F703}"/>
                </c:ext>
              </c:extLst>
            </c:dLbl>
            <c:dLbl>
              <c:idx val="8"/>
              <c:layout>
                <c:manualLayout>
                  <c:x val="-8.3152148062439219E-3"/>
                  <c:y val="2.0948479464288492E-2"/>
                </c:manualLayout>
              </c:layout>
              <c:spPr>
                <a:noFill/>
                <a:ln>
                  <a:noFill/>
                </a:ln>
                <a:effectLst/>
              </c:spPr>
              <c:txPr>
                <a:bodyPr rot="-4080000" spcFirstLastPara="1" vertOverflow="ellipsis"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661-794B-B3C9-3423A346F703}"/>
                </c:ext>
              </c:extLst>
            </c:dLbl>
            <c:dLbl>
              <c:idx val="9"/>
              <c:layout>
                <c:manualLayout>
                  <c:x val="-2.4598453821393817E-2"/>
                  <c:y val="3.2934619920526924E-2"/>
                </c:manualLayout>
              </c:layout>
              <c:spPr>
                <a:noFill/>
                <a:ln>
                  <a:noFill/>
                </a:ln>
                <a:effectLst/>
              </c:spPr>
              <c:txPr>
                <a:bodyPr rot="-2580000" spcFirstLastPara="1" vertOverflow="ellipsis"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661-794B-B3C9-3423A346F703}"/>
                </c:ext>
              </c:extLst>
            </c:dLbl>
            <c:dLbl>
              <c:idx val="10"/>
              <c:layout>
                <c:manualLayout>
                  <c:x val="-2.7356073005850044E-2"/>
                  <c:y val="1.6795439481962989E-2"/>
                </c:manualLayout>
              </c:layout>
              <c:spPr>
                <a:noFill/>
                <a:ln>
                  <a:noFill/>
                </a:ln>
                <a:effectLst/>
              </c:spPr>
              <c:txPr>
                <a:bodyPr rot="-1320000" spcFirstLastPara="1" vertOverflow="ellipsis"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661-794B-B3C9-3423A346F703}"/>
                </c:ext>
              </c:extLst>
            </c:dLbl>
            <c:dLbl>
              <c:idx val="11"/>
              <c:layout>
                <c:manualLayout>
                  <c:x val="-3.1656086418980121E-2"/>
                  <c:y val="1.8644571471246271E-3"/>
                </c:manualLayout>
              </c:layout>
              <c:spPr>
                <a:noFill/>
                <a:ln>
                  <a:noFill/>
                </a:ln>
                <a:effectLst/>
              </c:spPr>
              <c:txPr>
                <a:bodyPr rot="180000" spcFirstLastPara="1" vertOverflow="ellipsis"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661-794B-B3C9-3423A346F703}"/>
                </c:ext>
              </c:extLst>
            </c:dLbl>
            <c:dLbl>
              <c:idx val="12"/>
              <c:layout>
                <c:manualLayout>
                  <c:x val="-2.0714143283476379E-2"/>
                  <c:y val="-1.8727887430881204E-2"/>
                </c:manualLayout>
              </c:layout>
              <c:spPr>
                <a:noFill/>
                <a:ln>
                  <a:noFill/>
                </a:ln>
                <a:effectLst/>
              </c:spPr>
              <c:txPr>
                <a:bodyPr rot="1920000" spcFirstLastPara="1" vertOverflow="ellipsis"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661-794B-B3C9-3423A346F703}"/>
                </c:ext>
              </c:extLst>
            </c:dLbl>
            <c:dLbl>
              <c:idx val="13"/>
              <c:layout>
                <c:manualLayout>
                  <c:x val="-2.292158110135107E-2"/>
                  <c:y val="-1.7783406510313828E-2"/>
                </c:manualLayout>
              </c:layout>
              <c:spPr>
                <a:noFill/>
                <a:ln>
                  <a:noFill/>
                </a:ln>
                <a:effectLst/>
              </c:spPr>
              <c:txPr>
                <a:bodyPr rot="2880000" spcFirstLastPara="1" vertOverflow="ellipsis" vert="horz" wrap="square" lIns="0" tIns="0" rIns="0" bIns="0" anchor="t" anchorCtr="1">
                  <a:no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304229099118112"/>
                      <c:h val="6.5235462882000952E-2"/>
                    </c:manualLayout>
                  </c15:layout>
                </c:ext>
                <c:ext xmlns:c16="http://schemas.microsoft.com/office/drawing/2014/chart" uri="{C3380CC4-5D6E-409C-BE32-E72D297353CC}">
                  <c16:uniqueId val="{0000001B-E661-794B-B3C9-3423A346F703}"/>
                </c:ext>
              </c:extLst>
            </c:dLbl>
            <c:spPr>
              <a:noFill/>
              <a:ln>
                <a:noFill/>
              </a:ln>
              <a:effectLst/>
            </c:spPr>
            <c:txPr>
              <a:bodyPr rot="0" spcFirstLastPara="1" vertOverflow="ellipsis" vert="horz" wrap="square" lIns="0" tIns="0" rIns="0" bIns="0" anchor="ctr" anchorCtr="1">
                <a:spAutoFit/>
              </a:bodyPr>
              <a:lstStyle/>
              <a:p>
                <a:pPr>
                  <a:defRPr sz="3600" b="1" i="0" u="none" strike="noStrike" kern="1200" baseline="0">
                    <a:solidFill>
                      <a:schemeClr val="lt1"/>
                    </a:solidFill>
                    <a:latin typeface="+mn-lt"/>
                    <a:ea typeface="+mn-ea"/>
                    <a:cs typeface="+mn-cs"/>
                  </a:defRPr>
                </a:pPr>
                <a:endParaRPr lang="de-DE"/>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Tabelle1!$A$2:$A$15</c:f>
              <c:strCache>
                <c:ptCount val="14"/>
                <c:pt idx="0">
                  <c:v>Bertram</c:v>
                </c:pt>
                <c:pt idx="1">
                  <c:v>Gosepath</c:v>
                </c:pt>
                <c:pt idx="2">
                  <c:v>Jaeggi</c:v>
                </c:pt>
                <c:pt idx="3">
                  <c:v>Schmidt</c:v>
                </c:pt>
                <c:pt idx="4">
                  <c:v>Gödde</c:v>
                </c:pt>
                <c:pt idx="5">
                  <c:v>Fleig</c:v>
                </c:pt>
                <c:pt idx="6">
                  <c:v>Gludovatz</c:v>
                </c:pt>
                <c:pt idx="7">
                  <c:v>Jeßulat</c:v>
                </c:pt>
                <c:pt idx="8">
                  <c:v>Kolesch</c:v>
                </c:pt>
                <c:pt idx="9">
                  <c:v>Maar</c:v>
                </c:pt>
                <c:pt idx="10">
                  <c:v>Nessel</c:v>
                </c:pt>
                <c:pt idx="11">
                  <c:v>Hüning</c:v>
                </c:pt>
                <c:pt idx="12">
                  <c:v>Lomfeld</c:v>
                </c:pt>
                <c:pt idx="13">
                  <c:v>Möllers</c:v>
                </c:pt>
              </c:strCache>
            </c:strRef>
          </c:cat>
          <c:val>
            <c:numRef>
              <c:f>Tabelle1!$B$2:$B$15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1C-E661-794B-B3C9-3423A346F703}"/>
            </c:ext>
          </c:extLst>
        </c:ser>
        <c:ser>
          <c:idx val="1"/>
          <c:order val="1"/>
          <c:tx>
            <c:strRef>
              <c:f>Tabelle1!$C$1</c:f>
              <c:strCache>
                <c:ptCount val="1"/>
                <c:pt idx="0">
                  <c:v>Spalte2</c:v>
                </c:pt>
              </c:strCache>
            </c:strRef>
          </c:tx>
          <c:dPt>
            <c:idx val="0"/>
            <c:bubble3D val="0"/>
            <c:spPr>
              <a:solidFill>
                <a:schemeClr val="accent6">
                  <a:shade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E-E661-794B-B3C9-3423A346F703}"/>
              </c:ext>
            </c:extLst>
          </c:dPt>
          <c:dPt>
            <c:idx val="1"/>
            <c:bubble3D val="0"/>
            <c:spPr>
              <a:solidFill>
                <a:schemeClr val="accent6">
                  <a:shade val="5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0-E661-794B-B3C9-3423A346F703}"/>
              </c:ext>
            </c:extLst>
          </c:dPt>
          <c:dPt>
            <c:idx val="2"/>
            <c:bubble3D val="0"/>
            <c:spPr>
              <a:solidFill>
                <a:schemeClr val="accent6">
                  <a:shade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2-E661-794B-B3C9-3423A346F703}"/>
              </c:ext>
            </c:extLst>
          </c:dPt>
          <c:dPt>
            <c:idx val="3"/>
            <c:bubble3D val="0"/>
            <c:spPr>
              <a:solidFill>
                <a:schemeClr val="accent6">
                  <a:shade val="7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4-E661-794B-B3C9-3423A346F703}"/>
              </c:ext>
            </c:extLst>
          </c:dPt>
          <c:dPt>
            <c:idx val="4"/>
            <c:bubble3D val="0"/>
            <c:spPr>
              <a:solidFill>
                <a:schemeClr val="accent6">
                  <a:shade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6-E661-794B-B3C9-3423A346F703}"/>
              </c:ext>
            </c:extLst>
          </c:dPt>
          <c:dPt>
            <c:idx val="5"/>
            <c:bubble3D val="0"/>
            <c:spPr>
              <a:solidFill>
                <a:schemeClr val="accent6">
                  <a:shade val="9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8-E661-794B-B3C9-3423A346F703}"/>
              </c:ext>
            </c:extLst>
          </c:dPt>
          <c:dPt>
            <c:idx val="6"/>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A-E661-794B-B3C9-3423A346F703}"/>
              </c:ext>
            </c:extLst>
          </c:dPt>
          <c:dPt>
            <c:idx val="7"/>
            <c:bubble3D val="0"/>
            <c:spPr>
              <a:solidFill>
                <a:schemeClr val="accent6">
                  <a:tint val="9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C-E661-794B-B3C9-3423A346F703}"/>
              </c:ext>
            </c:extLst>
          </c:dPt>
          <c:dPt>
            <c:idx val="8"/>
            <c:bubble3D val="0"/>
            <c:spPr>
              <a:solidFill>
                <a:schemeClr val="accent6">
                  <a:tint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E-E661-794B-B3C9-3423A346F703}"/>
              </c:ext>
            </c:extLst>
          </c:dPt>
          <c:dPt>
            <c:idx val="9"/>
            <c:bubble3D val="0"/>
            <c:spPr>
              <a:solidFill>
                <a:schemeClr val="accent6">
                  <a:tint val="7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0-E661-794B-B3C9-3423A346F703}"/>
              </c:ext>
            </c:extLst>
          </c:dPt>
          <c:dPt>
            <c:idx val="10"/>
            <c:bubble3D val="0"/>
            <c:spPr>
              <a:solidFill>
                <a:schemeClr val="accent6">
                  <a:tint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2-E661-794B-B3C9-3423A346F703}"/>
              </c:ext>
            </c:extLst>
          </c:dPt>
          <c:dPt>
            <c:idx val="11"/>
            <c:bubble3D val="0"/>
            <c:spPr>
              <a:solidFill>
                <a:schemeClr val="accent6">
                  <a:tint val="5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4-E661-794B-B3C9-3423A346F703}"/>
              </c:ext>
            </c:extLst>
          </c:dPt>
          <c:dPt>
            <c:idx val="12"/>
            <c:bubble3D val="0"/>
            <c:spPr>
              <a:solidFill>
                <a:schemeClr val="accent6">
                  <a:tint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6-E661-794B-B3C9-3423A346F703}"/>
              </c:ext>
            </c:extLst>
          </c:dPt>
          <c:dLbls>
            <c:delete val="1"/>
          </c:dLbls>
          <c:cat>
            <c:strRef>
              <c:f>Tabelle1!$A$2:$A$15</c:f>
              <c:strCache>
                <c:ptCount val="14"/>
                <c:pt idx="0">
                  <c:v>Bertram</c:v>
                </c:pt>
                <c:pt idx="1">
                  <c:v>Gosepath</c:v>
                </c:pt>
                <c:pt idx="2">
                  <c:v>Jaeggi</c:v>
                </c:pt>
                <c:pt idx="3">
                  <c:v>Schmidt</c:v>
                </c:pt>
                <c:pt idx="4">
                  <c:v>Gödde</c:v>
                </c:pt>
                <c:pt idx="5">
                  <c:v>Fleig</c:v>
                </c:pt>
                <c:pt idx="6">
                  <c:v>Gludovatz</c:v>
                </c:pt>
                <c:pt idx="7">
                  <c:v>Jeßulat</c:v>
                </c:pt>
                <c:pt idx="8">
                  <c:v>Kolesch</c:v>
                </c:pt>
                <c:pt idx="9">
                  <c:v>Maar</c:v>
                </c:pt>
                <c:pt idx="10">
                  <c:v>Nessel</c:v>
                </c:pt>
                <c:pt idx="11">
                  <c:v>Hüning</c:v>
                </c:pt>
                <c:pt idx="12">
                  <c:v>Lomfeld</c:v>
                </c:pt>
                <c:pt idx="13">
                  <c:v>Möllers</c:v>
                </c:pt>
              </c:strCache>
            </c:strRef>
          </c:cat>
          <c:val>
            <c:numRef>
              <c:f>Tabelle1!$C$2:$C$15</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37-E661-794B-B3C9-3423A346F703}"/>
            </c:ext>
          </c:extLst>
        </c:ser>
        <c:dLbls>
          <c:showLegendKey val="0"/>
          <c:showVal val="1"/>
          <c:showCatName val="0"/>
          <c:showSerName val="0"/>
          <c:showPercent val="0"/>
          <c:showBubbleSize val="0"/>
          <c:showLeaderLines val="0"/>
        </c:dLbls>
        <c:firstSliceAng val="340"/>
        <c:holeSize val="10"/>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de-DE"/>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E08A0-103E-8B49-8579-00A07C9C4294}"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de-DE"/>
        </a:p>
      </dgm:t>
    </dgm:pt>
    <dgm:pt modelId="{C4523A5B-7FBA-AE4E-B556-A942019B4630}">
      <dgm:prSet phldrT="[Text]" custT="1"/>
      <dgm:spPr>
        <a:solidFill>
          <a:srgbClr val="B2D345">
            <a:alpha val="40000"/>
          </a:srgbClr>
        </a:solidFill>
      </dgm:spPr>
      <dgm:t>
        <a:bodyPr/>
        <a:lstStyle/>
        <a:p>
          <a:r>
            <a:rPr lang="de-DE" sz="3200" dirty="0">
              <a:solidFill>
                <a:srgbClr val="002E5A"/>
              </a:solidFill>
              <a:latin typeface="NexusSansPro" panose="020B0504030101020102" pitchFamily="34" charset="77"/>
              <a:cs typeface="NexusSansPro" panose="020B0504030101020102" pitchFamily="34" charset="77"/>
            </a:rPr>
            <a:t>1. Allgemeines zum Graduiertenkolleg</a:t>
          </a:r>
        </a:p>
      </dgm:t>
    </dgm:pt>
    <dgm:pt modelId="{08B4B3BC-B9FC-914B-8589-70E89090F9E8}" type="parTrans" cxnId="{FB6D6B87-ACB5-7049-A8B7-D5375DB37CAC}">
      <dgm:prSet/>
      <dgm:spPr/>
      <dgm:t>
        <a:bodyPr/>
        <a:lstStyle/>
        <a:p>
          <a:endParaRPr lang="de-DE"/>
        </a:p>
      </dgm:t>
    </dgm:pt>
    <dgm:pt modelId="{E44A1CBF-AC20-7F40-941E-8076E9234575}" type="sibTrans" cxnId="{FB6D6B87-ACB5-7049-A8B7-D5375DB37CAC}">
      <dgm:prSet/>
      <dgm:spPr/>
      <dgm:t>
        <a:bodyPr/>
        <a:lstStyle/>
        <a:p>
          <a:endParaRPr lang="de-DE"/>
        </a:p>
      </dgm:t>
    </dgm:pt>
    <dgm:pt modelId="{9AB18A15-CD2D-EC42-8B02-7F0EFF76F175}">
      <dgm:prSet phldrT="[Text]" custT="1"/>
      <dgm:spPr>
        <a:solidFill>
          <a:srgbClr val="B2D345">
            <a:alpha val="70000"/>
          </a:srgbClr>
        </a:solidFill>
      </dgm:spPr>
      <dgm:t>
        <a:bodyPr/>
        <a:lstStyle/>
        <a:p>
          <a:r>
            <a:rPr lang="de-DE" sz="3200" dirty="0">
              <a:solidFill>
                <a:srgbClr val="003366"/>
              </a:solidFill>
              <a:latin typeface="NexusSansPro" panose="020B0504030101020102" pitchFamily="34" charset="77"/>
              <a:cs typeface="NexusSansPro" panose="020B0504030101020102" pitchFamily="34" charset="77"/>
            </a:rPr>
            <a:t>2. </a:t>
          </a:r>
          <a:r>
            <a:rPr lang="de-DE" sz="3200" b="0" i="0" u="none" dirty="0">
              <a:solidFill>
                <a:srgbClr val="003366"/>
              </a:solidFill>
              <a:latin typeface="NexusSansPro" panose="020B0504030101020102" pitchFamily="34" charset="77"/>
              <a:cs typeface="NexusSansPro" panose="020B0504030101020102" pitchFamily="34" charset="77"/>
            </a:rPr>
            <a:t>Anknüpfungspunkte in beteiligten Disziplinen</a:t>
          </a:r>
          <a:r>
            <a:rPr lang="de-DE" sz="3200" dirty="0">
              <a:solidFill>
                <a:srgbClr val="003366"/>
              </a:solidFill>
              <a:latin typeface="NexusSansPro" panose="020B0504030101020102" pitchFamily="34" charset="77"/>
              <a:cs typeface="NexusSansPro" panose="020B0504030101020102" pitchFamily="34" charset="77"/>
            </a:rPr>
            <a:t> </a:t>
          </a:r>
        </a:p>
      </dgm:t>
    </dgm:pt>
    <dgm:pt modelId="{033F70C1-F463-394C-9D4B-27375E9539D3}" type="parTrans" cxnId="{4629759D-37E1-8B4D-A156-EB05C8B9A1BF}">
      <dgm:prSet/>
      <dgm:spPr/>
      <dgm:t>
        <a:bodyPr/>
        <a:lstStyle/>
        <a:p>
          <a:endParaRPr lang="de-DE"/>
        </a:p>
      </dgm:t>
    </dgm:pt>
    <dgm:pt modelId="{032366F9-DAFF-DE4A-99D9-D3DB581F1EF2}" type="sibTrans" cxnId="{4629759D-37E1-8B4D-A156-EB05C8B9A1BF}">
      <dgm:prSet/>
      <dgm:spPr/>
      <dgm:t>
        <a:bodyPr/>
        <a:lstStyle/>
        <a:p>
          <a:endParaRPr lang="de-DE"/>
        </a:p>
      </dgm:t>
    </dgm:pt>
    <dgm:pt modelId="{91D44C3B-3AEC-D042-8541-71E688049F44}">
      <dgm:prSet custT="1"/>
      <dgm:spPr>
        <a:solidFill>
          <a:srgbClr val="B2D345">
            <a:alpha val="95000"/>
          </a:srgbClr>
        </a:solidFill>
      </dgm:spPr>
      <dgm:t>
        <a:bodyPr/>
        <a:lstStyle/>
        <a:p>
          <a:r>
            <a:rPr lang="de-DE" sz="3200" dirty="0">
              <a:solidFill>
                <a:srgbClr val="002E5A"/>
              </a:solidFill>
              <a:latin typeface="NexusSansPro" panose="020B0504030101020102" pitchFamily="34" charset="77"/>
              <a:cs typeface="NexusSansPro" panose="020B0504030101020102" pitchFamily="34" charset="77"/>
            </a:rPr>
            <a:t>3. Die im Kolleg angebotene Qualifizierung</a:t>
          </a:r>
        </a:p>
      </dgm:t>
    </dgm:pt>
    <dgm:pt modelId="{F05CDB31-6A93-8247-91EC-982BD0F1049D}" type="parTrans" cxnId="{EC5659A8-0E22-914A-B410-0623CCDB3A39}">
      <dgm:prSet/>
      <dgm:spPr/>
      <dgm:t>
        <a:bodyPr/>
        <a:lstStyle/>
        <a:p>
          <a:endParaRPr lang="de-DE"/>
        </a:p>
      </dgm:t>
    </dgm:pt>
    <dgm:pt modelId="{E3E2F61F-1D93-BE4E-9593-F5C5BFE293BA}" type="sibTrans" cxnId="{EC5659A8-0E22-914A-B410-0623CCDB3A39}">
      <dgm:prSet/>
      <dgm:spPr/>
      <dgm:t>
        <a:bodyPr/>
        <a:lstStyle/>
        <a:p>
          <a:endParaRPr lang="de-DE"/>
        </a:p>
      </dgm:t>
    </dgm:pt>
    <dgm:pt modelId="{8626903B-107B-3849-8D3E-1A774954888E}" type="pres">
      <dgm:prSet presAssocID="{917E08A0-103E-8B49-8579-00A07C9C4294}" presName="linear" presStyleCnt="0">
        <dgm:presLayoutVars>
          <dgm:animLvl val="lvl"/>
          <dgm:resizeHandles val="exact"/>
        </dgm:presLayoutVars>
      </dgm:prSet>
      <dgm:spPr/>
    </dgm:pt>
    <dgm:pt modelId="{7F10E0B2-CB55-A240-B0FF-D25C9A28A166}" type="pres">
      <dgm:prSet presAssocID="{C4523A5B-7FBA-AE4E-B556-A942019B4630}" presName="parentText" presStyleLbl="node1" presStyleIdx="0" presStyleCnt="3" custLinFactY="-105627" custLinFactNeighborX="-10941" custLinFactNeighborY="-200000">
        <dgm:presLayoutVars>
          <dgm:chMax val="0"/>
          <dgm:bulletEnabled val="1"/>
        </dgm:presLayoutVars>
      </dgm:prSet>
      <dgm:spPr/>
    </dgm:pt>
    <dgm:pt modelId="{A399E057-9C81-0447-8555-83D062EC7AA0}" type="pres">
      <dgm:prSet presAssocID="{E44A1CBF-AC20-7F40-941E-8076E9234575}" presName="spacer" presStyleCnt="0"/>
      <dgm:spPr/>
    </dgm:pt>
    <dgm:pt modelId="{3FEB8A5C-5BB5-4C4F-902B-316C3CD3BC29}" type="pres">
      <dgm:prSet presAssocID="{9AB18A15-CD2D-EC42-8B02-7F0EFF76F175}" presName="parentText" presStyleLbl="node1" presStyleIdx="1" presStyleCnt="3">
        <dgm:presLayoutVars>
          <dgm:chMax val="0"/>
          <dgm:bulletEnabled val="1"/>
        </dgm:presLayoutVars>
      </dgm:prSet>
      <dgm:spPr/>
    </dgm:pt>
    <dgm:pt modelId="{26FE96A5-0EFA-374A-960C-EF05EF69F88A}" type="pres">
      <dgm:prSet presAssocID="{032366F9-DAFF-DE4A-99D9-D3DB581F1EF2}" presName="spacer" presStyleCnt="0"/>
      <dgm:spPr/>
    </dgm:pt>
    <dgm:pt modelId="{911CAE3B-8254-0C46-B1D4-E065E1EBA45E}" type="pres">
      <dgm:prSet presAssocID="{91D44C3B-3AEC-D042-8541-71E688049F44}" presName="parentText" presStyleLbl="node1" presStyleIdx="2" presStyleCnt="3">
        <dgm:presLayoutVars>
          <dgm:chMax val="0"/>
          <dgm:bulletEnabled val="1"/>
        </dgm:presLayoutVars>
      </dgm:prSet>
      <dgm:spPr/>
    </dgm:pt>
  </dgm:ptLst>
  <dgm:cxnLst>
    <dgm:cxn modelId="{B27BB602-F4EC-D94D-BC60-86047418FDAF}" type="presOf" srcId="{91D44C3B-3AEC-D042-8541-71E688049F44}" destId="{911CAE3B-8254-0C46-B1D4-E065E1EBA45E}" srcOrd="0" destOrd="0" presId="urn:microsoft.com/office/officeart/2005/8/layout/vList2"/>
    <dgm:cxn modelId="{8B11A74A-4E77-BA4C-B2F2-923CD3BE6066}" type="presOf" srcId="{917E08A0-103E-8B49-8579-00A07C9C4294}" destId="{8626903B-107B-3849-8D3E-1A774954888E}" srcOrd="0" destOrd="0" presId="urn:microsoft.com/office/officeart/2005/8/layout/vList2"/>
    <dgm:cxn modelId="{FB6D6B87-ACB5-7049-A8B7-D5375DB37CAC}" srcId="{917E08A0-103E-8B49-8579-00A07C9C4294}" destId="{C4523A5B-7FBA-AE4E-B556-A942019B4630}" srcOrd="0" destOrd="0" parTransId="{08B4B3BC-B9FC-914B-8589-70E89090F9E8}" sibTransId="{E44A1CBF-AC20-7F40-941E-8076E9234575}"/>
    <dgm:cxn modelId="{4629759D-37E1-8B4D-A156-EB05C8B9A1BF}" srcId="{917E08A0-103E-8B49-8579-00A07C9C4294}" destId="{9AB18A15-CD2D-EC42-8B02-7F0EFF76F175}" srcOrd="1" destOrd="0" parTransId="{033F70C1-F463-394C-9D4B-27375E9539D3}" sibTransId="{032366F9-DAFF-DE4A-99D9-D3DB581F1EF2}"/>
    <dgm:cxn modelId="{EC5659A8-0E22-914A-B410-0623CCDB3A39}" srcId="{917E08A0-103E-8B49-8579-00A07C9C4294}" destId="{91D44C3B-3AEC-D042-8541-71E688049F44}" srcOrd="2" destOrd="0" parTransId="{F05CDB31-6A93-8247-91EC-982BD0F1049D}" sibTransId="{E3E2F61F-1D93-BE4E-9593-F5C5BFE293BA}"/>
    <dgm:cxn modelId="{5AF1F5A8-50C4-1E4A-98C1-6F895E1F786E}" type="presOf" srcId="{C4523A5B-7FBA-AE4E-B556-A942019B4630}" destId="{7F10E0B2-CB55-A240-B0FF-D25C9A28A166}" srcOrd="0" destOrd="0" presId="urn:microsoft.com/office/officeart/2005/8/layout/vList2"/>
    <dgm:cxn modelId="{E23315B7-1CC9-CB45-87D4-26826A169537}" type="presOf" srcId="{9AB18A15-CD2D-EC42-8B02-7F0EFF76F175}" destId="{3FEB8A5C-5BB5-4C4F-902B-316C3CD3BC29}" srcOrd="0" destOrd="0" presId="urn:microsoft.com/office/officeart/2005/8/layout/vList2"/>
    <dgm:cxn modelId="{41253443-A53E-174E-BB29-BA6FF88B3618}" type="presParOf" srcId="{8626903B-107B-3849-8D3E-1A774954888E}" destId="{7F10E0B2-CB55-A240-B0FF-D25C9A28A166}" srcOrd="0" destOrd="0" presId="urn:microsoft.com/office/officeart/2005/8/layout/vList2"/>
    <dgm:cxn modelId="{74E03FC2-1CB6-3A4D-A3F3-633192EE641C}" type="presParOf" srcId="{8626903B-107B-3849-8D3E-1A774954888E}" destId="{A399E057-9C81-0447-8555-83D062EC7AA0}" srcOrd="1" destOrd="0" presId="urn:microsoft.com/office/officeart/2005/8/layout/vList2"/>
    <dgm:cxn modelId="{F65A3181-AE8B-E143-B29E-FD10E79E22E7}" type="presParOf" srcId="{8626903B-107B-3849-8D3E-1A774954888E}" destId="{3FEB8A5C-5BB5-4C4F-902B-316C3CD3BC29}" srcOrd="2" destOrd="0" presId="urn:microsoft.com/office/officeart/2005/8/layout/vList2"/>
    <dgm:cxn modelId="{2EB2B070-6B27-7542-BE16-EF27C57A72D0}" type="presParOf" srcId="{8626903B-107B-3849-8D3E-1A774954888E}" destId="{26FE96A5-0EFA-374A-960C-EF05EF69F88A}" srcOrd="3" destOrd="0" presId="urn:microsoft.com/office/officeart/2005/8/layout/vList2"/>
    <dgm:cxn modelId="{0BBAA8A4-71CD-F54E-A327-0706811E8E6D}" type="presParOf" srcId="{8626903B-107B-3849-8D3E-1A774954888E}" destId="{911CAE3B-8254-0C46-B1D4-E065E1EBA45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0E0B2-CB55-A240-B0FF-D25C9A28A166}">
      <dsp:nvSpPr>
        <dsp:cNvPr id="0" name=""/>
        <dsp:cNvSpPr/>
      </dsp:nvSpPr>
      <dsp:spPr>
        <a:xfrm>
          <a:off x="0" y="0"/>
          <a:ext cx="14642695" cy="1085760"/>
        </a:xfrm>
        <a:prstGeom prst="roundRect">
          <a:avLst/>
        </a:prstGeom>
        <a:solidFill>
          <a:srgbClr val="B2D345">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dirty="0">
              <a:solidFill>
                <a:srgbClr val="002E5A"/>
              </a:solidFill>
              <a:latin typeface="NexusSansPro" panose="020B0504030101020102" pitchFamily="34" charset="77"/>
              <a:cs typeface="NexusSansPro" panose="020B0504030101020102" pitchFamily="34" charset="77"/>
            </a:rPr>
            <a:t>1. Allgemeines zum Graduiertenkolleg</a:t>
          </a:r>
        </a:p>
      </dsp:txBody>
      <dsp:txXfrm>
        <a:off x="53002" y="53002"/>
        <a:ext cx="14536691" cy="979756"/>
      </dsp:txXfrm>
    </dsp:sp>
    <dsp:sp modelId="{3FEB8A5C-5BB5-4C4F-902B-316C3CD3BC29}">
      <dsp:nvSpPr>
        <dsp:cNvPr id="0" name=""/>
        <dsp:cNvSpPr/>
      </dsp:nvSpPr>
      <dsp:spPr>
        <a:xfrm>
          <a:off x="0" y="1258684"/>
          <a:ext cx="14642695" cy="1085760"/>
        </a:xfrm>
        <a:prstGeom prst="roundRect">
          <a:avLst/>
        </a:prstGeom>
        <a:solidFill>
          <a:srgbClr val="B2D345">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dirty="0">
              <a:solidFill>
                <a:srgbClr val="003366"/>
              </a:solidFill>
              <a:latin typeface="NexusSansPro" panose="020B0504030101020102" pitchFamily="34" charset="77"/>
              <a:cs typeface="NexusSansPro" panose="020B0504030101020102" pitchFamily="34" charset="77"/>
            </a:rPr>
            <a:t>2. </a:t>
          </a:r>
          <a:r>
            <a:rPr lang="de-DE" sz="3200" b="0" i="0" u="none" kern="1200" dirty="0">
              <a:solidFill>
                <a:srgbClr val="003366"/>
              </a:solidFill>
              <a:latin typeface="NexusSansPro" panose="020B0504030101020102" pitchFamily="34" charset="77"/>
              <a:cs typeface="NexusSansPro" panose="020B0504030101020102" pitchFamily="34" charset="77"/>
            </a:rPr>
            <a:t>Anknüpfungspunkte in beteiligten Disziplinen</a:t>
          </a:r>
          <a:r>
            <a:rPr lang="de-DE" sz="3200" kern="1200" dirty="0">
              <a:solidFill>
                <a:srgbClr val="003366"/>
              </a:solidFill>
              <a:latin typeface="NexusSansPro" panose="020B0504030101020102" pitchFamily="34" charset="77"/>
              <a:cs typeface="NexusSansPro" panose="020B0504030101020102" pitchFamily="34" charset="77"/>
            </a:rPr>
            <a:t> </a:t>
          </a:r>
        </a:p>
      </dsp:txBody>
      <dsp:txXfrm>
        <a:off x="53002" y="1311686"/>
        <a:ext cx="14536691" cy="979756"/>
      </dsp:txXfrm>
    </dsp:sp>
    <dsp:sp modelId="{911CAE3B-8254-0C46-B1D4-E065E1EBA45E}">
      <dsp:nvSpPr>
        <dsp:cNvPr id="0" name=""/>
        <dsp:cNvSpPr/>
      </dsp:nvSpPr>
      <dsp:spPr>
        <a:xfrm>
          <a:off x="0" y="2511484"/>
          <a:ext cx="14642695" cy="1085760"/>
        </a:xfrm>
        <a:prstGeom prst="roundRect">
          <a:avLst/>
        </a:prstGeom>
        <a:solidFill>
          <a:srgbClr val="B2D345">
            <a:alpha val="9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dirty="0">
              <a:solidFill>
                <a:srgbClr val="002E5A"/>
              </a:solidFill>
              <a:latin typeface="NexusSansPro" panose="020B0504030101020102" pitchFamily="34" charset="77"/>
              <a:cs typeface="NexusSansPro" panose="020B0504030101020102" pitchFamily="34" charset="77"/>
            </a:rPr>
            <a:t>3. Die im Kolleg angebotene Qualifizierung</a:t>
          </a:r>
        </a:p>
      </dsp:txBody>
      <dsp:txXfrm>
        <a:off x="53002" y="2564486"/>
        <a:ext cx="14536691" cy="9797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0.67235</cdr:x>
      <cdr:y>0.27686</cdr:y>
    </cdr:from>
    <cdr:to>
      <cdr:x>0.93151</cdr:x>
      <cdr:y>0.41133</cdr:y>
    </cdr:to>
    <cdr:sp macro="" textlink="">
      <cdr:nvSpPr>
        <cdr:cNvPr id="4" name="Textfeld 3">
          <a:extLst xmlns:a="http://schemas.openxmlformats.org/drawingml/2006/main">
            <a:ext uri="{FF2B5EF4-FFF2-40B4-BE49-F238E27FC236}">
              <a16:creationId xmlns:a16="http://schemas.microsoft.com/office/drawing/2014/main" id="{3CF8915E-5B71-4280-8DA0-918B7F50C29C}"/>
            </a:ext>
          </a:extLst>
        </cdr:cNvPr>
        <cdr:cNvSpPr txBox="1"/>
      </cdr:nvSpPr>
      <cdr:spPr>
        <a:xfrm xmlns:a="http://schemas.openxmlformats.org/drawingml/2006/main">
          <a:off x="9845015" y="2820876"/>
          <a:ext cx="3794785" cy="13701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3600" b="1" dirty="0">
              <a:solidFill>
                <a:srgbClr val="00B0F0"/>
              </a:solidFill>
            </a:rPr>
            <a:t>Philosophie</a:t>
          </a:r>
          <a:endParaRPr lang="de-DE" sz="2400" dirty="0">
            <a:solidFill>
              <a:srgbClr val="00B0F0"/>
            </a:solidFill>
          </a:endParaRPr>
        </a:p>
      </cdr:txBody>
    </cdr:sp>
  </cdr:relSizeAnchor>
  <cdr:relSizeAnchor xmlns:cdr="http://schemas.openxmlformats.org/drawingml/2006/chartDrawing">
    <cdr:from>
      <cdr:x>0.63667</cdr:x>
      <cdr:y>0.70087</cdr:y>
    </cdr:from>
    <cdr:to>
      <cdr:x>0.96198</cdr:x>
      <cdr:y>0.76365</cdr:y>
    </cdr:to>
    <cdr:sp macro="" textlink="">
      <cdr:nvSpPr>
        <cdr:cNvPr id="23" name="Textfeld 1">
          <a:extLst xmlns:a="http://schemas.openxmlformats.org/drawingml/2006/main">
            <a:ext uri="{FF2B5EF4-FFF2-40B4-BE49-F238E27FC236}">
              <a16:creationId xmlns:a16="http://schemas.microsoft.com/office/drawing/2014/main" id="{A92F6D90-7E46-4C50-A9D2-965E85D298C2}"/>
            </a:ext>
          </a:extLst>
        </cdr:cNvPr>
        <cdr:cNvSpPr txBox="1"/>
      </cdr:nvSpPr>
      <cdr:spPr>
        <a:xfrm xmlns:a="http://schemas.openxmlformats.org/drawingml/2006/main">
          <a:off x="12643544" y="9134698"/>
          <a:ext cx="6460365" cy="818240"/>
        </a:xfrm>
        <a:prstGeom xmlns:a="http://schemas.openxmlformats.org/drawingml/2006/main" prst="rect">
          <a:avLst/>
        </a:prstGeom>
      </cdr:spPr>
      <cdr:txBody>
        <a:bodyPr xmlns:a="http://schemas.openxmlformats.org/drawingml/2006/main" rot="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3600" b="1" dirty="0">
              <a:solidFill>
                <a:srgbClr val="00B050"/>
              </a:solidFill>
            </a:rPr>
            <a:t>Künstewissenschaften</a:t>
          </a:r>
        </a:p>
      </cdr:txBody>
    </cdr:sp>
  </cdr:relSizeAnchor>
  <cdr:relSizeAnchor xmlns:cdr="http://schemas.openxmlformats.org/drawingml/2006/chartDrawing">
    <cdr:from>
      <cdr:x>0</cdr:x>
      <cdr:y>0.45517</cdr:y>
    </cdr:from>
    <cdr:to>
      <cdr:x>0.32195</cdr:x>
      <cdr:y>0.5</cdr:y>
    </cdr:to>
    <cdr:sp macro="" textlink="">
      <cdr:nvSpPr>
        <cdr:cNvPr id="24" name="Textfeld 1">
          <a:extLst xmlns:a="http://schemas.openxmlformats.org/drawingml/2006/main">
            <a:ext uri="{FF2B5EF4-FFF2-40B4-BE49-F238E27FC236}">
              <a16:creationId xmlns:a16="http://schemas.microsoft.com/office/drawing/2014/main" id="{529F5D3D-D193-456F-A7EE-5B9183C25664}"/>
            </a:ext>
          </a:extLst>
        </cdr:cNvPr>
        <cdr:cNvSpPr txBox="1"/>
      </cdr:nvSpPr>
      <cdr:spPr>
        <a:xfrm xmlns:a="http://schemas.openxmlformats.org/drawingml/2006/main">
          <a:off x="0" y="4637646"/>
          <a:ext cx="4714215" cy="4567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3600" b="1" dirty="0">
              <a:solidFill>
                <a:srgbClr val="92D050"/>
              </a:solidFill>
            </a:rPr>
            <a:t>Sprachwissenschaft</a:t>
          </a:r>
        </a:p>
        <a:p xmlns:a="http://schemas.openxmlformats.org/drawingml/2006/main">
          <a:endParaRPr lang="de-DE" sz="1400" b="1" dirty="0">
            <a:solidFill>
              <a:srgbClr val="92D050"/>
            </a:solidFill>
          </a:endParaRPr>
        </a:p>
      </cdr:txBody>
    </cdr:sp>
  </cdr:relSizeAnchor>
  <cdr:relSizeAnchor xmlns:cdr="http://schemas.openxmlformats.org/drawingml/2006/chartDrawing">
    <cdr:from>
      <cdr:x>0.03333</cdr:x>
      <cdr:y>0.25711</cdr:y>
    </cdr:from>
    <cdr:to>
      <cdr:x>0.34119</cdr:x>
      <cdr:y>0.27585</cdr:y>
    </cdr:to>
    <cdr:sp macro="" textlink="">
      <cdr:nvSpPr>
        <cdr:cNvPr id="25" name="Textfeld 1">
          <a:extLst xmlns:a="http://schemas.openxmlformats.org/drawingml/2006/main">
            <a:ext uri="{FF2B5EF4-FFF2-40B4-BE49-F238E27FC236}">
              <a16:creationId xmlns:a16="http://schemas.microsoft.com/office/drawing/2014/main" id="{529F5D3D-D193-456F-A7EE-5B9183C25664}"/>
            </a:ext>
          </a:extLst>
        </cdr:cNvPr>
        <cdr:cNvSpPr txBox="1"/>
      </cdr:nvSpPr>
      <cdr:spPr>
        <a:xfrm xmlns:a="http://schemas.openxmlformats.org/drawingml/2006/main">
          <a:off x="576063" y="3305023"/>
          <a:ext cx="5320305" cy="24089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3600" b="1" dirty="0">
              <a:solidFill>
                <a:srgbClr val="7030A0">
                  <a:alpha val="60000"/>
                </a:srgbClr>
              </a:solidFill>
            </a:rPr>
            <a:t>Rechtswissenschaft</a:t>
          </a:r>
          <a:endParaRPr lang="de-DE" sz="2800" b="1" dirty="0">
            <a:solidFill>
              <a:srgbClr val="7030A0">
                <a:alpha val="60000"/>
              </a:srgbClr>
            </a:solidFill>
          </a:endParaRPr>
        </a:p>
      </cdr:txBody>
    </cdr:sp>
  </cdr:relSizeAnchor>
  <cdr:relSizeAnchor xmlns:cdr="http://schemas.openxmlformats.org/drawingml/2006/chartDrawing">
    <cdr:from>
      <cdr:x>0.69635</cdr:x>
      <cdr:y>0.4977</cdr:y>
    </cdr:from>
    <cdr:to>
      <cdr:x>1</cdr:x>
      <cdr:y>0.56048</cdr:y>
    </cdr:to>
    <cdr:sp macro="" textlink="">
      <cdr:nvSpPr>
        <cdr:cNvPr id="6" name="Textfeld 1">
          <a:extLst xmlns:a="http://schemas.openxmlformats.org/drawingml/2006/main">
            <a:ext uri="{FF2B5EF4-FFF2-40B4-BE49-F238E27FC236}">
              <a16:creationId xmlns:a16="http://schemas.microsoft.com/office/drawing/2014/main" id="{06F051F6-E712-A04C-9AA6-30ED4E7B9FB3}"/>
            </a:ext>
          </a:extLst>
        </cdr:cNvPr>
        <cdr:cNvSpPr txBox="1"/>
      </cdr:nvSpPr>
      <cdr:spPr>
        <a:xfrm xmlns:a="http://schemas.openxmlformats.org/drawingml/2006/main">
          <a:off x="10196373" y="5070964"/>
          <a:ext cx="4446321" cy="639654"/>
        </a:xfrm>
        <a:prstGeom xmlns:a="http://schemas.openxmlformats.org/drawingml/2006/main" prst="rect">
          <a:avLst/>
        </a:prstGeom>
        <a:ln xmlns:a="http://schemas.openxmlformats.org/drawingml/2006/main">
          <a:solidFill>
            <a:schemeClr val="lt1">
              <a:hueOff val="0"/>
              <a:satOff val="0"/>
              <a:lumOff val="0"/>
            </a:schemeClr>
          </a:solidFill>
        </a:ln>
      </cdr:spPr>
      <cdr:txBody>
        <a:bodyPr xmlns:a="http://schemas.openxmlformats.org/drawingml/2006/main" rot="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3600" b="1" dirty="0">
              <a:solidFill>
                <a:schemeClr val="accent6">
                  <a:lumMod val="75000"/>
                </a:schemeClr>
              </a:solidFill>
            </a:rPr>
            <a:t>Religionswissenschaft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275013" cy="57785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279900" y="0"/>
            <a:ext cx="3275013" cy="577850"/>
          </a:xfrm>
          <a:prstGeom prst="rect">
            <a:avLst/>
          </a:prstGeom>
        </p:spPr>
        <p:txBody>
          <a:bodyPr vert="horz" lIns="91440" tIns="45720" rIns="91440" bIns="45720" rtlCol="0"/>
          <a:lstStyle>
            <a:lvl1pPr algn="r">
              <a:defRPr sz="1200"/>
            </a:lvl1pPr>
          </a:lstStyle>
          <a:p>
            <a:fld id="{917CD32F-DCFC-5D4A-A55F-34FE3AC8AF85}" type="datetimeFigureOut">
              <a:rPr lang="de-DE" smtClean="0"/>
              <a:t>25.03.21</a:t>
            </a:fld>
            <a:endParaRPr lang="de-DE"/>
          </a:p>
        </p:txBody>
      </p:sp>
      <p:sp>
        <p:nvSpPr>
          <p:cNvPr id="4" name="Folienbildplatzhalter 3"/>
          <p:cNvSpPr>
            <a:spLocks noGrp="1" noRot="1" noChangeAspect="1"/>
          </p:cNvSpPr>
          <p:nvPr>
            <p:ph type="sldImg" idx="2"/>
          </p:nvPr>
        </p:nvSpPr>
        <p:spPr>
          <a:xfrm>
            <a:off x="322263" y="1441450"/>
            <a:ext cx="6911975" cy="38893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55650" y="5546725"/>
            <a:ext cx="6045200" cy="4538663"/>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0947400"/>
            <a:ext cx="3275013" cy="57785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279900" y="10947400"/>
            <a:ext cx="3275013" cy="577850"/>
          </a:xfrm>
          <a:prstGeom prst="rect">
            <a:avLst/>
          </a:prstGeom>
        </p:spPr>
        <p:txBody>
          <a:bodyPr vert="horz" lIns="91440" tIns="45720" rIns="91440" bIns="45720" rtlCol="0" anchor="b"/>
          <a:lstStyle>
            <a:lvl1pPr algn="r">
              <a:defRPr sz="1200"/>
            </a:lvl1pPr>
          </a:lstStyle>
          <a:p>
            <a:fld id="{8AD88195-5286-0F49-B241-E2B93B8840B6}" type="slidenum">
              <a:rPr lang="de-DE" smtClean="0"/>
              <a:t>‹Nr.›</a:t>
            </a:fld>
            <a:endParaRPr lang="de-DE"/>
          </a:p>
        </p:txBody>
      </p:sp>
    </p:spTree>
    <p:extLst>
      <p:ext uri="{BB962C8B-B14F-4D97-AF65-F5344CB8AC3E}">
        <p14:creationId xmlns:p14="http://schemas.microsoft.com/office/powerpoint/2010/main" val="4218546694"/>
      </p:ext>
    </p:extLst>
  </p:cSld>
  <p:clrMap bg1="lt1" tx1="dk1" bg2="lt2" tx2="dk2" accent1="accent1" accent2="accent2" accent3="accent3" accent4="accent4" accent5="accent5" accent6="accent6" hlink="hlink" folHlink="folHlink"/>
  <p:notesStyle>
    <a:lvl1pPr marL="0" algn="l" defTabSz="684611" rtl="0" eaLnBrk="1" latinLnBrk="0" hangingPunct="1">
      <a:defRPr sz="898" kern="1200">
        <a:solidFill>
          <a:schemeClr val="tx1"/>
        </a:solidFill>
        <a:latin typeface="+mn-lt"/>
        <a:ea typeface="+mn-ea"/>
        <a:cs typeface="+mn-cs"/>
      </a:defRPr>
    </a:lvl1pPr>
    <a:lvl2pPr marL="342306" algn="l" defTabSz="684611" rtl="0" eaLnBrk="1" latinLnBrk="0" hangingPunct="1">
      <a:defRPr sz="898" kern="1200">
        <a:solidFill>
          <a:schemeClr val="tx1"/>
        </a:solidFill>
        <a:latin typeface="+mn-lt"/>
        <a:ea typeface="+mn-ea"/>
        <a:cs typeface="+mn-cs"/>
      </a:defRPr>
    </a:lvl2pPr>
    <a:lvl3pPr marL="684611" algn="l" defTabSz="684611" rtl="0" eaLnBrk="1" latinLnBrk="0" hangingPunct="1">
      <a:defRPr sz="898" kern="1200">
        <a:solidFill>
          <a:schemeClr val="tx1"/>
        </a:solidFill>
        <a:latin typeface="+mn-lt"/>
        <a:ea typeface="+mn-ea"/>
        <a:cs typeface="+mn-cs"/>
      </a:defRPr>
    </a:lvl3pPr>
    <a:lvl4pPr marL="1026917" algn="l" defTabSz="684611" rtl="0" eaLnBrk="1" latinLnBrk="0" hangingPunct="1">
      <a:defRPr sz="898" kern="1200">
        <a:solidFill>
          <a:schemeClr val="tx1"/>
        </a:solidFill>
        <a:latin typeface="+mn-lt"/>
        <a:ea typeface="+mn-ea"/>
        <a:cs typeface="+mn-cs"/>
      </a:defRPr>
    </a:lvl4pPr>
    <a:lvl5pPr marL="1369223" algn="l" defTabSz="684611" rtl="0" eaLnBrk="1" latinLnBrk="0" hangingPunct="1">
      <a:defRPr sz="898" kern="1200">
        <a:solidFill>
          <a:schemeClr val="tx1"/>
        </a:solidFill>
        <a:latin typeface="+mn-lt"/>
        <a:ea typeface="+mn-ea"/>
        <a:cs typeface="+mn-cs"/>
      </a:defRPr>
    </a:lvl5pPr>
    <a:lvl6pPr marL="1711528" algn="l" defTabSz="684611" rtl="0" eaLnBrk="1" latinLnBrk="0" hangingPunct="1">
      <a:defRPr sz="898" kern="1200">
        <a:solidFill>
          <a:schemeClr val="tx1"/>
        </a:solidFill>
        <a:latin typeface="+mn-lt"/>
        <a:ea typeface="+mn-ea"/>
        <a:cs typeface="+mn-cs"/>
      </a:defRPr>
    </a:lvl6pPr>
    <a:lvl7pPr marL="2053834" algn="l" defTabSz="684611" rtl="0" eaLnBrk="1" latinLnBrk="0" hangingPunct="1">
      <a:defRPr sz="898" kern="1200">
        <a:solidFill>
          <a:schemeClr val="tx1"/>
        </a:solidFill>
        <a:latin typeface="+mn-lt"/>
        <a:ea typeface="+mn-ea"/>
        <a:cs typeface="+mn-cs"/>
      </a:defRPr>
    </a:lvl7pPr>
    <a:lvl8pPr marL="2396139" algn="l" defTabSz="684611" rtl="0" eaLnBrk="1" latinLnBrk="0" hangingPunct="1">
      <a:defRPr sz="898" kern="1200">
        <a:solidFill>
          <a:schemeClr val="tx1"/>
        </a:solidFill>
        <a:latin typeface="+mn-lt"/>
        <a:ea typeface="+mn-ea"/>
        <a:cs typeface="+mn-cs"/>
      </a:defRPr>
    </a:lvl8pPr>
    <a:lvl9pPr marL="2738445" algn="l" defTabSz="684611" rtl="0" eaLnBrk="1" latinLnBrk="0" hangingPunct="1">
      <a:defRPr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AD88195-5286-0F49-B241-E2B93B8840B6}" type="slidenum">
              <a:rPr lang="de-DE" smtClean="0"/>
              <a:t>15</a:t>
            </a:fld>
            <a:endParaRPr lang="de-DE"/>
          </a:p>
        </p:txBody>
      </p:sp>
    </p:spTree>
    <p:extLst>
      <p:ext uri="{BB962C8B-B14F-4D97-AF65-F5344CB8AC3E}">
        <p14:creationId xmlns:p14="http://schemas.microsoft.com/office/powerpoint/2010/main" val="138919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AD88195-5286-0F49-B241-E2B93B8840B6}" type="slidenum">
              <a:rPr lang="de-DE" smtClean="0"/>
              <a:t>21</a:t>
            </a:fld>
            <a:endParaRPr lang="de-DE"/>
          </a:p>
        </p:txBody>
      </p:sp>
    </p:spTree>
    <p:extLst>
      <p:ext uri="{BB962C8B-B14F-4D97-AF65-F5344CB8AC3E}">
        <p14:creationId xmlns:p14="http://schemas.microsoft.com/office/powerpoint/2010/main" val="420340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AD88195-5286-0F49-B241-E2B93B8840B6}" type="slidenum">
              <a:rPr lang="de-DE" smtClean="0"/>
              <a:t>22</a:t>
            </a:fld>
            <a:endParaRPr lang="de-DE"/>
          </a:p>
        </p:txBody>
      </p:sp>
    </p:spTree>
    <p:extLst>
      <p:ext uri="{BB962C8B-B14F-4D97-AF65-F5344CB8AC3E}">
        <p14:creationId xmlns:p14="http://schemas.microsoft.com/office/powerpoint/2010/main" val="3762437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1180473" y="5867400"/>
            <a:ext cx="14642694" cy="276999"/>
          </a:xfrm>
        </p:spPr>
        <p:txBody>
          <a:bodyPr lIns="0" tIns="0" rIns="0" bIns="0"/>
          <a:lstStyle>
            <a:lvl1pPr>
              <a:defRPr/>
            </a:lvl1pPr>
          </a:lstStyle>
          <a:p>
            <a:endParaRPr dirty="0"/>
          </a:p>
        </p:txBody>
      </p:sp>
      <p:pic>
        <p:nvPicPr>
          <p:cNvPr id="23" name="bg object 17">
            <a:extLst>
              <a:ext uri="{FF2B5EF4-FFF2-40B4-BE49-F238E27FC236}">
                <a16:creationId xmlns:a16="http://schemas.microsoft.com/office/drawing/2014/main" id="{B82ADB7B-FBB4-5640-ADD8-582491335015}"/>
              </a:ext>
            </a:extLst>
          </p:cNvPr>
          <p:cNvPicPr/>
          <p:nvPr userDrawn="1"/>
        </p:nvPicPr>
        <p:blipFill>
          <a:blip r:embed="rId2" cstate="print"/>
          <a:stretch>
            <a:fillRect/>
          </a:stretch>
        </p:blipFill>
        <p:spPr>
          <a:xfrm>
            <a:off x="0" y="1291512"/>
            <a:ext cx="16245072" cy="6709488"/>
          </a:xfrm>
          <a:prstGeom prst="rect">
            <a:avLst/>
          </a:prstGeom>
        </p:spPr>
      </p:pic>
      <p:sp>
        <p:nvSpPr>
          <p:cNvPr id="32" name="Rechteck 31">
            <a:extLst>
              <a:ext uri="{FF2B5EF4-FFF2-40B4-BE49-F238E27FC236}">
                <a16:creationId xmlns:a16="http://schemas.microsoft.com/office/drawing/2014/main" id="{E9542AEC-DF63-364C-A5B9-B1221EBF952A}"/>
              </a:ext>
            </a:extLst>
          </p:cNvPr>
          <p:cNvSpPr/>
          <p:nvPr userDrawn="1"/>
        </p:nvSpPr>
        <p:spPr>
          <a:xfrm>
            <a:off x="395423" y="8561473"/>
            <a:ext cx="2169505" cy="299762"/>
          </a:xfrm>
          <a:prstGeom prst="rect">
            <a:avLst/>
          </a:prstGeom>
        </p:spPr>
        <p:txBody>
          <a:bodyPr wrap="none">
            <a:spAutoFit/>
          </a:bodyPr>
          <a:lstStyle/>
          <a:p>
            <a:r>
              <a:rPr lang="en-US" dirty="0"/>
              <a:t>Kick-Off Event 15/03/2021</a:t>
            </a:r>
          </a:p>
        </p:txBody>
      </p:sp>
      <p:grpSp>
        <p:nvGrpSpPr>
          <p:cNvPr id="18" name="Gruppieren 17">
            <a:extLst>
              <a:ext uri="{FF2B5EF4-FFF2-40B4-BE49-F238E27FC236}">
                <a16:creationId xmlns:a16="http://schemas.microsoft.com/office/drawing/2014/main" id="{39CD170D-FE86-F54F-BFDF-E89276E4D5C4}"/>
              </a:ext>
            </a:extLst>
          </p:cNvPr>
          <p:cNvGrpSpPr/>
          <p:nvPr userDrawn="1"/>
        </p:nvGrpSpPr>
        <p:grpSpPr>
          <a:xfrm>
            <a:off x="5384800" y="8077200"/>
            <a:ext cx="10069627" cy="902287"/>
            <a:chOff x="2492975" y="6936796"/>
            <a:chExt cx="8782417" cy="786947"/>
          </a:xfrm>
        </p:grpSpPr>
        <p:pic>
          <p:nvPicPr>
            <p:cNvPr id="19" name="object 29">
              <a:extLst>
                <a:ext uri="{FF2B5EF4-FFF2-40B4-BE49-F238E27FC236}">
                  <a16:creationId xmlns:a16="http://schemas.microsoft.com/office/drawing/2014/main" id="{2556A041-1880-4E46-8972-05FE93932C92}"/>
                </a:ext>
              </a:extLst>
            </p:cNvPr>
            <p:cNvPicPr/>
            <p:nvPr userDrawn="1"/>
          </p:nvPicPr>
          <p:blipFill>
            <a:blip r:embed="rId3" cstate="print"/>
            <a:stretch>
              <a:fillRect/>
            </a:stretch>
          </p:blipFill>
          <p:spPr>
            <a:xfrm>
              <a:off x="2492975" y="7097175"/>
              <a:ext cx="2317014" cy="610795"/>
            </a:xfrm>
            <a:prstGeom prst="rect">
              <a:avLst/>
            </a:prstGeom>
          </p:spPr>
        </p:pic>
        <p:pic>
          <p:nvPicPr>
            <p:cNvPr id="20" name="object 30">
              <a:extLst>
                <a:ext uri="{FF2B5EF4-FFF2-40B4-BE49-F238E27FC236}">
                  <a16:creationId xmlns:a16="http://schemas.microsoft.com/office/drawing/2014/main" id="{B92C43E4-4891-1F4B-95BC-C90E71DC9EC1}"/>
                </a:ext>
              </a:extLst>
            </p:cNvPr>
            <p:cNvPicPr/>
            <p:nvPr userDrawn="1"/>
          </p:nvPicPr>
          <p:blipFill>
            <a:blip r:embed="rId4" cstate="print"/>
            <a:stretch>
              <a:fillRect/>
            </a:stretch>
          </p:blipFill>
          <p:spPr>
            <a:xfrm>
              <a:off x="5350724" y="6936796"/>
              <a:ext cx="799276" cy="786947"/>
            </a:xfrm>
            <a:prstGeom prst="rect">
              <a:avLst/>
            </a:prstGeom>
          </p:spPr>
        </p:pic>
        <p:grpSp>
          <p:nvGrpSpPr>
            <p:cNvPr id="21" name="Gruppieren 20">
              <a:extLst>
                <a:ext uri="{FF2B5EF4-FFF2-40B4-BE49-F238E27FC236}">
                  <a16:creationId xmlns:a16="http://schemas.microsoft.com/office/drawing/2014/main" id="{437A4BF6-7390-114E-ADBC-731F5861C7F6}"/>
                </a:ext>
              </a:extLst>
            </p:cNvPr>
            <p:cNvGrpSpPr/>
            <p:nvPr userDrawn="1"/>
          </p:nvGrpSpPr>
          <p:grpSpPr>
            <a:xfrm>
              <a:off x="6602170" y="7232224"/>
              <a:ext cx="2274191" cy="298391"/>
              <a:chOff x="7958173" y="6926337"/>
              <a:chExt cx="4067332" cy="533665"/>
            </a:xfrm>
          </p:grpSpPr>
          <p:pic>
            <p:nvPicPr>
              <p:cNvPr id="33" name="object 31">
                <a:extLst>
                  <a:ext uri="{FF2B5EF4-FFF2-40B4-BE49-F238E27FC236}">
                    <a16:creationId xmlns:a16="http://schemas.microsoft.com/office/drawing/2014/main" id="{1BA04BF4-EDC5-964C-82F4-29425E5E466B}"/>
                  </a:ext>
                </a:extLst>
              </p:cNvPr>
              <p:cNvPicPr/>
              <p:nvPr userDrawn="1"/>
            </p:nvPicPr>
            <p:blipFill>
              <a:blip r:embed="rId5" cstate="print"/>
              <a:stretch>
                <a:fillRect/>
              </a:stretch>
            </p:blipFill>
            <p:spPr>
              <a:xfrm>
                <a:off x="7958173" y="6926337"/>
                <a:ext cx="539592" cy="533665"/>
              </a:xfrm>
              <a:prstGeom prst="rect">
                <a:avLst/>
              </a:prstGeom>
            </p:spPr>
          </p:pic>
          <p:pic>
            <p:nvPicPr>
              <p:cNvPr id="34" name="object 32">
                <a:extLst>
                  <a:ext uri="{FF2B5EF4-FFF2-40B4-BE49-F238E27FC236}">
                    <a16:creationId xmlns:a16="http://schemas.microsoft.com/office/drawing/2014/main" id="{AEE8515F-67F9-D246-B81D-78EF78659626}"/>
                  </a:ext>
                </a:extLst>
              </p:cNvPr>
              <p:cNvPicPr/>
              <p:nvPr userDrawn="1"/>
            </p:nvPicPr>
            <p:blipFill>
              <a:blip r:embed="rId6" cstate="print"/>
              <a:stretch>
                <a:fillRect/>
              </a:stretch>
            </p:blipFill>
            <p:spPr>
              <a:xfrm>
                <a:off x="8610843" y="7136137"/>
                <a:ext cx="3414662" cy="252000"/>
              </a:xfrm>
              <a:prstGeom prst="rect">
                <a:avLst/>
              </a:prstGeom>
            </p:spPr>
          </p:pic>
        </p:grpSp>
        <p:sp>
          <p:nvSpPr>
            <p:cNvPr id="22" name="object 33">
              <a:extLst>
                <a:ext uri="{FF2B5EF4-FFF2-40B4-BE49-F238E27FC236}">
                  <a16:creationId xmlns:a16="http://schemas.microsoft.com/office/drawing/2014/main" id="{13C16636-8E84-FB4E-87F3-4E20CD90E9CC}"/>
                </a:ext>
              </a:extLst>
            </p:cNvPr>
            <p:cNvSpPr/>
            <p:nvPr userDrawn="1"/>
          </p:nvSpPr>
          <p:spPr>
            <a:xfrm>
              <a:off x="6967102" y="7243913"/>
              <a:ext cx="4308290" cy="317768"/>
            </a:xfrm>
            <a:custGeom>
              <a:avLst/>
              <a:gdLst/>
              <a:ahLst/>
              <a:cxnLst/>
              <a:rect l="l" t="t" r="r" b="b"/>
              <a:pathLst>
                <a:path w="2823845" h="208279">
                  <a:moveTo>
                    <a:pt x="1527644" y="185508"/>
                  </a:moveTo>
                  <a:lnTo>
                    <a:pt x="0" y="185508"/>
                  </a:lnTo>
                  <a:lnTo>
                    <a:pt x="0" y="189458"/>
                  </a:lnTo>
                  <a:lnTo>
                    <a:pt x="1329842" y="189458"/>
                  </a:lnTo>
                  <a:lnTo>
                    <a:pt x="1329842" y="208229"/>
                  </a:lnTo>
                  <a:lnTo>
                    <a:pt x="1527644" y="208229"/>
                  </a:lnTo>
                  <a:lnTo>
                    <a:pt x="1527644" y="189458"/>
                  </a:lnTo>
                  <a:lnTo>
                    <a:pt x="1527644" y="188468"/>
                  </a:lnTo>
                  <a:lnTo>
                    <a:pt x="1527644" y="185508"/>
                  </a:lnTo>
                  <a:close/>
                </a:path>
                <a:path w="2823845" h="208279">
                  <a:moveTo>
                    <a:pt x="2445067" y="101638"/>
                  </a:moveTo>
                  <a:lnTo>
                    <a:pt x="2438209" y="52539"/>
                  </a:lnTo>
                  <a:lnTo>
                    <a:pt x="2405989" y="13601"/>
                  </a:lnTo>
                  <a:lnTo>
                    <a:pt x="2352738" y="3429"/>
                  </a:lnTo>
                  <a:lnTo>
                    <a:pt x="2246033" y="3416"/>
                  </a:lnTo>
                  <a:lnTo>
                    <a:pt x="2246033" y="45593"/>
                  </a:lnTo>
                  <a:lnTo>
                    <a:pt x="2336419" y="45593"/>
                  </a:lnTo>
                  <a:lnTo>
                    <a:pt x="2345880" y="46456"/>
                  </a:lnTo>
                  <a:lnTo>
                    <a:pt x="2370201" y="76733"/>
                  </a:lnTo>
                  <a:lnTo>
                    <a:pt x="2371674" y="99631"/>
                  </a:lnTo>
                  <a:lnTo>
                    <a:pt x="2371356" y="111480"/>
                  </a:lnTo>
                  <a:lnTo>
                    <a:pt x="2354110" y="149491"/>
                  </a:lnTo>
                  <a:lnTo>
                    <a:pt x="2336698" y="153111"/>
                  </a:lnTo>
                  <a:lnTo>
                    <a:pt x="2316099" y="153111"/>
                  </a:lnTo>
                  <a:lnTo>
                    <a:pt x="2316099" y="83985"/>
                  </a:lnTo>
                  <a:lnTo>
                    <a:pt x="2246033" y="83985"/>
                  </a:lnTo>
                  <a:lnTo>
                    <a:pt x="2246033" y="198704"/>
                  </a:lnTo>
                  <a:lnTo>
                    <a:pt x="2349703" y="198704"/>
                  </a:lnTo>
                  <a:lnTo>
                    <a:pt x="2387701" y="193903"/>
                  </a:lnTo>
                  <a:lnTo>
                    <a:pt x="2429192" y="164985"/>
                  </a:lnTo>
                  <a:lnTo>
                    <a:pt x="2443175" y="127228"/>
                  </a:lnTo>
                  <a:lnTo>
                    <a:pt x="2445067" y="101638"/>
                  </a:lnTo>
                  <a:close/>
                </a:path>
                <a:path w="2823845" h="208279">
                  <a:moveTo>
                    <a:pt x="2617647" y="3124"/>
                  </a:moveTo>
                  <a:lnTo>
                    <a:pt x="2460282" y="3124"/>
                  </a:lnTo>
                  <a:lnTo>
                    <a:pt x="2460282" y="45034"/>
                  </a:lnTo>
                  <a:lnTo>
                    <a:pt x="2460282" y="84404"/>
                  </a:lnTo>
                  <a:lnTo>
                    <a:pt x="2460282" y="127584"/>
                  </a:lnTo>
                  <a:lnTo>
                    <a:pt x="2460282" y="198704"/>
                  </a:lnTo>
                  <a:lnTo>
                    <a:pt x="2530348" y="198704"/>
                  </a:lnTo>
                  <a:lnTo>
                    <a:pt x="2530348" y="127584"/>
                  </a:lnTo>
                  <a:lnTo>
                    <a:pt x="2617647" y="127584"/>
                  </a:lnTo>
                  <a:lnTo>
                    <a:pt x="2617647" y="84404"/>
                  </a:lnTo>
                  <a:lnTo>
                    <a:pt x="2530348" y="84404"/>
                  </a:lnTo>
                  <a:lnTo>
                    <a:pt x="2530348" y="45034"/>
                  </a:lnTo>
                  <a:lnTo>
                    <a:pt x="2617647" y="45034"/>
                  </a:lnTo>
                  <a:lnTo>
                    <a:pt x="2617647" y="3124"/>
                  </a:lnTo>
                  <a:close/>
                </a:path>
                <a:path w="2823845" h="208279">
                  <a:moveTo>
                    <a:pt x="2823641" y="101688"/>
                  </a:moveTo>
                  <a:lnTo>
                    <a:pt x="2764104" y="101688"/>
                  </a:lnTo>
                  <a:lnTo>
                    <a:pt x="2764104" y="154165"/>
                  </a:lnTo>
                  <a:lnTo>
                    <a:pt x="2757779" y="156591"/>
                  </a:lnTo>
                  <a:lnTo>
                    <a:pt x="2719082" y="146964"/>
                  </a:lnTo>
                  <a:lnTo>
                    <a:pt x="2703817" y="103060"/>
                  </a:lnTo>
                  <a:lnTo>
                    <a:pt x="2704960" y="89903"/>
                  </a:lnTo>
                  <a:lnTo>
                    <a:pt x="2730512" y="53822"/>
                  </a:lnTo>
                  <a:lnTo>
                    <a:pt x="2767025" y="45593"/>
                  </a:lnTo>
                  <a:lnTo>
                    <a:pt x="2780639" y="46355"/>
                  </a:lnTo>
                  <a:lnTo>
                    <a:pt x="2792704" y="48463"/>
                  </a:lnTo>
                  <a:lnTo>
                    <a:pt x="2803182" y="51625"/>
                  </a:lnTo>
                  <a:lnTo>
                    <a:pt x="2812059" y="55575"/>
                  </a:lnTo>
                  <a:lnTo>
                    <a:pt x="2812059" y="6985"/>
                  </a:lnTo>
                  <a:lnTo>
                    <a:pt x="2799169" y="4076"/>
                  </a:lnTo>
                  <a:lnTo>
                    <a:pt x="2785440" y="1879"/>
                  </a:lnTo>
                  <a:lnTo>
                    <a:pt x="2768422" y="495"/>
                  </a:lnTo>
                  <a:lnTo>
                    <a:pt x="2745714" y="0"/>
                  </a:lnTo>
                  <a:lnTo>
                    <a:pt x="2723223" y="1549"/>
                  </a:lnTo>
                  <a:lnTo>
                    <a:pt x="2682786" y="13881"/>
                  </a:lnTo>
                  <a:lnTo>
                    <a:pt x="2651887" y="38404"/>
                  </a:lnTo>
                  <a:lnTo>
                    <a:pt x="2634475" y="75145"/>
                  </a:lnTo>
                  <a:lnTo>
                    <a:pt x="2632087" y="98209"/>
                  </a:lnTo>
                  <a:lnTo>
                    <a:pt x="2634386" y="122796"/>
                  </a:lnTo>
                  <a:lnTo>
                    <a:pt x="2651353" y="161772"/>
                  </a:lnTo>
                  <a:lnTo>
                    <a:pt x="2681859" y="187604"/>
                  </a:lnTo>
                  <a:lnTo>
                    <a:pt x="2722600" y="200520"/>
                  </a:lnTo>
                  <a:lnTo>
                    <a:pt x="2745714" y="202133"/>
                  </a:lnTo>
                  <a:lnTo>
                    <a:pt x="2766949" y="201549"/>
                  </a:lnTo>
                  <a:lnTo>
                    <a:pt x="2786557" y="199720"/>
                  </a:lnTo>
                  <a:lnTo>
                    <a:pt x="2805214" y="196507"/>
                  </a:lnTo>
                  <a:lnTo>
                    <a:pt x="2823641" y="191795"/>
                  </a:lnTo>
                  <a:lnTo>
                    <a:pt x="2823641" y="101688"/>
                  </a:lnTo>
                  <a:close/>
                </a:path>
              </a:pathLst>
            </a:custGeom>
            <a:solidFill>
              <a:srgbClr val="231F20"/>
            </a:solidFill>
          </p:spPr>
          <p:txBody>
            <a:bodyPr wrap="square" lIns="0" tIns="0" rIns="0" bIns="0" rtlCol="0"/>
            <a:lstStyle/>
            <a:p>
              <a:endParaRPr dirty="0"/>
            </a:p>
          </p:txBody>
        </p:sp>
      </p:grpSp>
    </p:spTree>
  </p:cSld>
  <p:clrMapOvr>
    <a:masterClrMapping/>
  </p:clrMapOvr>
  <p:extLst>
    <p:ext uri="{DCECCB84-F9BA-43D5-87BE-67443E8EF086}">
      <p15:sldGuideLst xmlns:p15="http://schemas.microsoft.com/office/powerpoint/2012/main">
        <p15:guide id="1" orient="horz" pos="816" userDrawn="1">
          <p15:clr>
            <a:srgbClr val="FBAE40"/>
          </p15:clr>
        </p15:guide>
        <p15:guide id="2" orient="horz" pos="50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bg object 17">
            <a:extLst>
              <a:ext uri="{FF2B5EF4-FFF2-40B4-BE49-F238E27FC236}">
                <a16:creationId xmlns:a16="http://schemas.microsoft.com/office/drawing/2014/main" id="{2E245ABA-77C5-2E4E-9B6E-E0DC00D2B407}"/>
              </a:ext>
            </a:extLst>
          </p:cNvPr>
          <p:cNvPicPr/>
          <p:nvPr userDrawn="1"/>
        </p:nvPicPr>
        <p:blipFill>
          <a:blip r:embed="rId2" cstate="print"/>
          <a:stretch>
            <a:fillRect/>
          </a:stretch>
        </p:blipFill>
        <p:spPr>
          <a:xfrm>
            <a:off x="12303" y="8023590"/>
            <a:ext cx="16245072" cy="1168098"/>
          </a:xfrm>
          <a:prstGeom prst="rect">
            <a:avLst/>
          </a:prstGeom>
        </p:spPr>
      </p:pic>
      <p:sp>
        <p:nvSpPr>
          <p:cNvPr id="2" name="Holder 2"/>
          <p:cNvSpPr>
            <a:spLocks noGrp="1"/>
          </p:cNvSpPr>
          <p:nvPr>
            <p:ph type="title"/>
          </p:nvPr>
        </p:nvSpPr>
        <p:spPr>
          <a:xfrm>
            <a:off x="806653" y="611365"/>
            <a:ext cx="14642694" cy="677108"/>
          </a:xfrm>
        </p:spPr>
        <p:txBody>
          <a:bodyPr lIns="0" tIns="0" rIns="0" bIns="0"/>
          <a:lstStyle>
            <a:lvl1pPr>
              <a:defRPr sz="4400">
                <a:solidFill>
                  <a:schemeClr val="tx2">
                    <a:lumMod val="50000"/>
                  </a:schemeClr>
                </a:solidFill>
                <a:latin typeface="NexusSansPro" panose="020B0504030101020102" pitchFamily="34" charset="77"/>
                <a:cs typeface="NexusSansPro" panose="020B0504030101020102" pitchFamily="34" charset="77"/>
              </a:defRPr>
            </a:lvl1pPr>
          </a:lstStyle>
          <a:p>
            <a:endParaRPr dirty="0"/>
          </a:p>
        </p:txBody>
      </p:sp>
      <p:sp>
        <p:nvSpPr>
          <p:cNvPr id="3" name="Holder 3"/>
          <p:cNvSpPr>
            <a:spLocks noGrp="1"/>
          </p:cNvSpPr>
          <p:nvPr>
            <p:ph sz="half" idx="2"/>
          </p:nvPr>
        </p:nvSpPr>
        <p:spPr>
          <a:xfrm>
            <a:off x="813482" y="2103125"/>
            <a:ext cx="12038917" cy="492443"/>
          </a:xfrm>
          <a:prstGeom prst="rect">
            <a:avLst/>
          </a:prstGeom>
        </p:spPr>
        <p:txBody>
          <a:bodyPr wrap="square" lIns="0" tIns="0" rIns="0" bIns="0">
            <a:spAutoFit/>
          </a:bodyPr>
          <a:lstStyle>
            <a:lvl1pPr>
              <a:defRPr sz="3200">
                <a:latin typeface="NexusSansPro" panose="020B0504030101020102" pitchFamily="34" charset="77"/>
                <a:cs typeface="NexusSansPro" panose="020B0504030101020102" pitchFamily="34" charset="77"/>
              </a:defRPr>
            </a:lvl1pPr>
          </a:lstStyle>
          <a:p>
            <a:endParaRPr dirty="0"/>
          </a:p>
        </p:txBody>
      </p:sp>
      <p:grpSp>
        <p:nvGrpSpPr>
          <p:cNvPr id="11" name="Gruppieren 10">
            <a:extLst>
              <a:ext uri="{FF2B5EF4-FFF2-40B4-BE49-F238E27FC236}">
                <a16:creationId xmlns:a16="http://schemas.microsoft.com/office/drawing/2014/main" id="{5244BF69-6AFD-904D-B762-0390C8EA40CA}"/>
              </a:ext>
            </a:extLst>
          </p:cNvPr>
          <p:cNvGrpSpPr/>
          <p:nvPr userDrawn="1"/>
        </p:nvGrpSpPr>
        <p:grpSpPr>
          <a:xfrm>
            <a:off x="5308600" y="8152417"/>
            <a:ext cx="10069627" cy="902287"/>
            <a:chOff x="2492975" y="6936796"/>
            <a:chExt cx="8782417" cy="786947"/>
          </a:xfrm>
        </p:grpSpPr>
        <p:pic>
          <p:nvPicPr>
            <p:cNvPr id="12" name="object 29">
              <a:extLst>
                <a:ext uri="{FF2B5EF4-FFF2-40B4-BE49-F238E27FC236}">
                  <a16:creationId xmlns:a16="http://schemas.microsoft.com/office/drawing/2014/main" id="{A69E6110-EC11-9E45-A527-70DCD7B997AC}"/>
                </a:ext>
              </a:extLst>
            </p:cNvPr>
            <p:cNvPicPr/>
            <p:nvPr userDrawn="1"/>
          </p:nvPicPr>
          <p:blipFill>
            <a:blip r:embed="rId3" cstate="print"/>
            <a:stretch>
              <a:fillRect/>
            </a:stretch>
          </p:blipFill>
          <p:spPr>
            <a:xfrm>
              <a:off x="2492975" y="7097175"/>
              <a:ext cx="2317014" cy="610795"/>
            </a:xfrm>
            <a:prstGeom prst="rect">
              <a:avLst/>
            </a:prstGeom>
          </p:spPr>
        </p:pic>
        <p:pic>
          <p:nvPicPr>
            <p:cNvPr id="13" name="object 30">
              <a:extLst>
                <a:ext uri="{FF2B5EF4-FFF2-40B4-BE49-F238E27FC236}">
                  <a16:creationId xmlns:a16="http://schemas.microsoft.com/office/drawing/2014/main" id="{4D78115F-8785-CD4C-9B74-C6114DD8E09C}"/>
                </a:ext>
              </a:extLst>
            </p:cNvPr>
            <p:cNvPicPr/>
            <p:nvPr userDrawn="1"/>
          </p:nvPicPr>
          <p:blipFill>
            <a:blip r:embed="rId4" cstate="print"/>
            <a:stretch>
              <a:fillRect/>
            </a:stretch>
          </p:blipFill>
          <p:spPr>
            <a:xfrm>
              <a:off x="5350724" y="6936796"/>
              <a:ext cx="799276" cy="786947"/>
            </a:xfrm>
            <a:prstGeom prst="rect">
              <a:avLst/>
            </a:prstGeom>
          </p:spPr>
        </p:pic>
        <p:grpSp>
          <p:nvGrpSpPr>
            <p:cNvPr id="14" name="Gruppieren 13">
              <a:extLst>
                <a:ext uri="{FF2B5EF4-FFF2-40B4-BE49-F238E27FC236}">
                  <a16:creationId xmlns:a16="http://schemas.microsoft.com/office/drawing/2014/main" id="{C703825B-AB7E-6146-BEEA-E1DE6230FC5C}"/>
                </a:ext>
              </a:extLst>
            </p:cNvPr>
            <p:cNvGrpSpPr/>
            <p:nvPr userDrawn="1"/>
          </p:nvGrpSpPr>
          <p:grpSpPr>
            <a:xfrm>
              <a:off x="6602170" y="7232224"/>
              <a:ext cx="2274191" cy="298391"/>
              <a:chOff x="7958173" y="6926337"/>
              <a:chExt cx="4067332" cy="533665"/>
            </a:xfrm>
          </p:grpSpPr>
          <p:pic>
            <p:nvPicPr>
              <p:cNvPr id="16" name="object 31">
                <a:extLst>
                  <a:ext uri="{FF2B5EF4-FFF2-40B4-BE49-F238E27FC236}">
                    <a16:creationId xmlns:a16="http://schemas.microsoft.com/office/drawing/2014/main" id="{0B67AA0C-7E34-454E-B715-CFD8D6B7F63D}"/>
                  </a:ext>
                </a:extLst>
              </p:cNvPr>
              <p:cNvPicPr/>
              <p:nvPr userDrawn="1"/>
            </p:nvPicPr>
            <p:blipFill>
              <a:blip r:embed="rId5" cstate="print"/>
              <a:stretch>
                <a:fillRect/>
              </a:stretch>
            </p:blipFill>
            <p:spPr>
              <a:xfrm>
                <a:off x="7958173" y="6926337"/>
                <a:ext cx="539592" cy="533665"/>
              </a:xfrm>
              <a:prstGeom prst="rect">
                <a:avLst/>
              </a:prstGeom>
            </p:spPr>
          </p:pic>
          <p:pic>
            <p:nvPicPr>
              <p:cNvPr id="17" name="object 32">
                <a:extLst>
                  <a:ext uri="{FF2B5EF4-FFF2-40B4-BE49-F238E27FC236}">
                    <a16:creationId xmlns:a16="http://schemas.microsoft.com/office/drawing/2014/main" id="{30F8C36B-BF27-0D4E-88FF-1C1194BA0BD2}"/>
                  </a:ext>
                </a:extLst>
              </p:cNvPr>
              <p:cNvPicPr/>
              <p:nvPr userDrawn="1"/>
            </p:nvPicPr>
            <p:blipFill>
              <a:blip r:embed="rId6" cstate="print"/>
              <a:stretch>
                <a:fillRect/>
              </a:stretch>
            </p:blipFill>
            <p:spPr>
              <a:xfrm>
                <a:off x="8610843" y="7136137"/>
                <a:ext cx="3414662" cy="252000"/>
              </a:xfrm>
              <a:prstGeom prst="rect">
                <a:avLst/>
              </a:prstGeom>
            </p:spPr>
          </p:pic>
        </p:grpSp>
        <p:sp>
          <p:nvSpPr>
            <p:cNvPr id="15" name="object 33">
              <a:extLst>
                <a:ext uri="{FF2B5EF4-FFF2-40B4-BE49-F238E27FC236}">
                  <a16:creationId xmlns:a16="http://schemas.microsoft.com/office/drawing/2014/main" id="{2148CDC4-EB27-034B-A670-0B820F42802A}"/>
                </a:ext>
              </a:extLst>
            </p:cNvPr>
            <p:cNvSpPr/>
            <p:nvPr userDrawn="1"/>
          </p:nvSpPr>
          <p:spPr>
            <a:xfrm>
              <a:off x="6967102" y="7243913"/>
              <a:ext cx="4308290" cy="317768"/>
            </a:xfrm>
            <a:custGeom>
              <a:avLst/>
              <a:gdLst/>
              <a:ahLst/>
              <a:cxnLst/>
              <a:rect l="l" t="t" r="r" b="b"/>
              <a:pathLst>
                <a:path w="2823845" h="208279">
                  <a:moveTo>
                    <a:pt x="1527644" y="185508"/>
                  </a:moveTo>
                  <a:lnTo>
                    <a:pt x="0" y="185508"/>
                  </a:lnTo>
                  <a:lnTo>
                    <a:pt x="0" y="189458"/>
                  </a:lnTo>
                  <a:lnTo>
                    <a:pt x="1329842" y="189458"/>
                  </a:lnTo>
                  <a:lnTo>
                    <a:pt x="1329842" y="208229"/>
                  </a:lnTo>
                  <a:lnTo>
                    <a:pt x="1527644" y="208229"/>
                  </a:lnTo>
                  <a:lnTo>
                    <a:pt x="1527644" y="189458"/>
                  </a:lnTo>
                  <a:lnTo>
                    <a:pt x="1527644" y="188468"/>
                  </a:lnTo>
                  <a:lnTo>
                    <a:pt x="1527644" y="185508"/>
                  </a:lnTo>
                  <a:close/>
                </a:path>
                <a:path w="2823845" h="208279">
                  <a:moveTo>
                    <a:pt x="2445067" y="101638"/>
                  </a:moveTo>
                  <a:lnTo>
                    <a:pt x="2438209" y="52539"/>
                  </a:lnTo>
                  <a:lnTo>
                    <a:pt x="2405989" y="13601"/>
                  </a:lnTo>
                  <a:lnTo>
                    <a:pt x="2352738" y="3429"/>
                  </a:lnTo>
                  <a:lnTo>
                    <a:pt x="2246033" y="3416"/>
                  </a:lnTo>
                  <a:lnTo>
                    <a:pt x="2246033" y="45593"/>
                  </a:lnTo>
                  <a:lnTo>
                    <a:pt x="2336419" y="45593"/>
                  </a:lnTo>
                  <a:lnTo>
                    <a:pt x="2345880" y="46456"/>
                  </a:lnTo>
                  <a:lnTo>
                    <a:pt x="2370201" y="76733"/>
                  </a:lnTo>
                  <a:lnTo>
                    <a:pt x="2371674" y="99631"/>
                  </a:lnTo>
                  <a:lnTo>
                    <a:pt x="2371356" y="111480"/>
                  </a:lnTo>
                  <a:lnTo>
                    <a:pt x="2354110" y="149491"/>
                  </a:lnTo>
                  <a:lnTo>
                    <a:pt x="2336698" y="153111"/>
                  </a:lnTo>
                  <a:lnTo>
                    <a:pt x="2316099" y="153111"/>
                  </a:lnTo>
                  <a:lnTo>
                    <a:pt x="2316099" y="83985"/>
                  </a:lnTo>
                  <a:lnTo>
                    <a:pt x="2246033" y="83985"/>
                  </a:lnTo>
                  <a:lnTo>
                    <a:pt x="2246033" y="198704"/>
                  </a:lnTo>
                  <a:lnTo>
                    <a:pt x="2349703" y="198704"/>
                  </a:lnTo>
                  <a:lnTo>
                    <a:pt x="2387701" y="193903"/>
                  </a:lnTo>
                  <a:lnTo>
                    <a:pt x="2429192" y="164985"/>
                  </a:lnTo>
                  <a:lnTo>
                    <a:pt x="2443175" y="127228"/>
                  </a:lnTo>
                  <a:lnTo>
                    <a:pt x="2445067" y="101638"/>
                  </a:lnTo>
                  <a:close/>
                </a:path>
                <a:path w="2823845" h="208279">
                  <a:moveTo>
                    <a:pt x="2617647" y="3124"/>
                  </a:moveTo>
                  <a:lnTo>
                    <a:pt x="2460282" y="3124"/>
                  </a:lnTo>
                  <a:lnTo>
                    <a:pt x="2460282" y="45034"/>
                  </a:lnTo>
                  <a:lnTo>
                    <a:pt x="2460282" y="84404"/>
                  </a:lnTo>
                  <a:lnTo>
                    <a:pt x="2460282" y="127584"/>
                  </a:lnTo>
                  <a:lnTo>
                    <a:pt x="2460282" y="198704"/>
                  </a:lnTo>
                  <a:lnTo>
                    <a:pt x="2530348" y="198704"/>
                  </a:lnTo>
                  <a:lnTo>
                    <a:pt x="2530348" y="127584"/>
                  </a:lnTo>
                  <a:lnTo>
                    <a:pt x="2617647" y="127584"/>
                  </a:lnTo>
                  <a:lnTo>
                    <a:pt x="2617647" y="84404"/>
                  </a:lnTo>
                  <a:lnTo>
                    <a:pt x="2530348" y="84404"/>
                  </a:lnTo>
                  <a:lnTo>
                    <a:pt x="2530348" y="45034"/>
                  </a:lnTo>
                  <a:lnTo>
                    <a:pt x="2617647" y="45034"/>
                  </a:lnTo>
                  <a:lnTo>
                    <a:pt x="2617647" y="3124"/>
                  </a:lnTo>
                  <a:close/>
                </a:path>
                <a:path w="2823845" h="208279">
                  <a:moveTo>
                    <a:pt x="2823641" y="101688"/>
                  </a:moveTo>
                  <a:lnTo>
                    <a:pt x="2764104" y="101688"/>
                  </a:lnTo>
                  <a:lnTo>
                    <a:pt x="2764104" y="154165"/>
                  </a:lnTo>
                  <a:lnTo>
                    <a:pt x="2757779" y="156591"/>
                  </a:lnTo>
                  <a:lnTo>
                    <a:pt x="2719082" y="146964"/>
                  </a:lnTo>
                  <a:lnTo>
                    <a:pt x="2703817" y="103060"/>
                  </a:lnTo>
                  <a:lnTo>
                    <a:pt x="2704960" y="89903"/>
                  </a:lnTo>
                  <a:lnTo>
                    <a:pt x="2730512" y="53822"/>
                  </a:lnTo>
                  <a:lnTo>
                    <a:pt x="2767025" y="45593"/>
                  </a:lnTo>
                  <a:lnTo>
                    <a:pt x="2780639" y="46355"/>
                  </a:lnTo>
                  <a:lnTo>
                    <a:pt x="2792704" y="48463"/>
                  </a:lnTo>
                  <a:lnTo>
                    <a:pt x="2803182" y="51625"/>
                  </a:lnTo>
                  <a:lnTo>
                    <a:pt x="2812059" y="55575"/>
                  </a:lnTo>
                  <a:lnTo>
                    <a:pt x="2812059" y="6985"/>
                  </a:lnTo>
                  <a:lnTo>
                    <a:pt x="2799169" y="4076"/>
                  </a:lnTo>
                  <a:lnTo>
                    <a:pt x="2785440" y="1879"/>
                  </a:lnTo>
                  <a:lnTo>
                    <a:pt x="2768422" y="495"/>
                  </a:lnTo>
                  <a:lnTo>
                    <a:pt x="2745714" y="0"/>
                  </a:lnTo>
                  <a:lnTo>
                    <a:pt x="2723223" y="1549"/>
                  </a:lnTo>
                  <a:lnTo>
                    <a:pt x="2682786" y="13881"/>
                  </a:lnTo>
                  <a:lnTo>
                    <a:pt x="2651887" y="38404"/>
                  </a:lnTo>
                  <a:lnTo>
                    <a:pt x="2634475" y="75145"/>
                  </a:lnTo>
                  <a:lnTo>
                    <a:pt x="2632087" y="98209"/>
                  </a:lnTo>
                  <a:lnTo>
                    <a:pt x="2634386" y="122796"/>
                  </a:lnTo>
                  <a:lnTo>
                    <a:pt x="2651353" y="161772"/>
                  </a:lnTo>
                  <a:lnTo>
                    <a:pt x="2681859" y="187604"/>
                  </a:lnTo>
                  <a:lnTo>
                    <a:pt x="2722600" y="200520"/>
                  </a:lnTo>
                  <a:lnTo>
                    <a:pt x="2745714" y="202133"/>
                  </a:lnTo>
                  <a:lnTo>
                    <a:pt x="2766949" y="201549"/>
                  </a:lnTo>
                  <a:lnTo>
                    <a:pt x="2786557" y="199720"/>
                  </a:lnTo>
                  <a:lnTo>
                    <a:pt x="2805214" y="196507"/>
                  </a:lnTo>
                  <a:lnTo>
                    <a:pt x="2823641" y="191795"/>
                  </a:lnTo>
                  <a:lnTo>
                    <a:pt x="2823641" y="101688"/>
                  </a:lnTo>
                  <a:close/>
                </a:path>
              </a:pathLst>
            </a:custGeom>
            <a:solidFill>
              <a:srgbClr val="231F20"/>
            </a:solidFill>
          </p:spPr>
          <p:txBody>
            <a:bodyPr wrap="square" lIns="0" tIns="0" rIns="0" bIns="0" rtlCol="0"/>
            <a:lstStyle/>
            <a:p>
              <a:endParaRPr dirty="0"/>
            </a:p>
          </p:txBody>
        </p:sp>
      </p:grpSp>
      <p:sp>
        <p:nvSpPr>
          <p:cNvPr id="19" name="Rechteck 18">
            <a:extLst>
              <a:ext uri="{FF2B5EF4-FFF2-40B4-BE49-F238E27FC236}">
                <a16:creationId xmlns:a16="http://schemas.microsoft.com/office/drawing/2014/main" id="{4441462E-B0C3-5243-B5B7-88FF3D3BDA66}"/>
              </a:ext>
            </a:extLst>
          </p:cNvPr>
          <p:cNvSpPr/>
          <p:nvPr userDrawn="1"/>
        </p:nvSpPr>
        <p:spPr>
          <a:xfrm>
            <a:off x="813482" y="8482107"/>
            <a:ext cx="2169505" cy="299762"/>
          </a:xfrm>
          <a:prstGeom prst="rect">
            <a:avLst/>
          </a:prstGeom>
        </p:spPr>
        <p:txBody>
          <a:bodyPr wrap="none">
            <a:spAutoFit/>
          </a:bodyPr>
          <a:lstStyle/>
          <a:p>
            <a:r>
              <a:rPr lang="en-US" dirty="0"/>
              <a:t>Kick-Off Event 15/03/2021</a:t>
            </a:r>
          </a:p>
        </p:txBody>
      </p:sp>
    </p:spTree>
  </p:cSld>
  <p:clrMapOvr>
    <a:masterClrMapping/>
  </p:clrMapOvr>
  <p:extLst>
    <p:ext uri="{DCECCB84-F9BA-43D5-87BE-67443E8EF086}">
      <p15:sldGuideLst xmlns:p15="http://schemas.microsoft.com/office/powerpoint/2012/main">
        <p15:guide id="1" pos="5120" userDrawn="1">
          <p15:clr>
            <a:srgbClr val="FBAE40"/>
          </p15:clr>
        </p15:guide>
        <p15:guide id="2" orient="horz" pos="816" userDrawn="1">
          <p15:clr>
            <a:srgbClr val="FBAE40"/>
          </p15:clr>
        </p15:guide>
        <p15:guide id="3" orient="horz" pos="5040" userDrawn="1">
          <p15:clr>
            <a:srgbClr val="FBAE40"/>
          </p15:clr>
        </p15:guide>
        <p15:guide id="4" pos="80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3/25/21</a:t>
            </a:fld>
            <a:endParaRPr lang="en-US"/>
          </a:p>
        </p:txBody>
      </p:sp>
      <p:sp>
        <p:nvSpPr>
          <p:cNvPr id="5" name="Holder 5"/>
          <p:cNvSpPr>
            <a:spLocks noGrp="1"/>
          </p:cNvSpPr>
          <p:nvPr>
            <p:ph type="sldNum" sz="quarter" idx="7"/>
          </p:nvPr>
        </p:nvSpPr>
        <p:spPr>
          <a:xfrm>
            <a:off x="11714163" y="8503925"/>
            <a:ext cx="3742022" cy="207429"/>
          </a:xfrm>
          <a:prstGeom prst="rect">
            <a:avLst/>
          </a:prstGeom>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3/25/21</a:t>
            </a:fld>
            <a:endParaRPr lang="en-US"/>
          </a:p>
        </p:txBody>
      </p:sp>
      <p:sp>
        <p:nvSpPr>
          <p:cNvPr id="4" name="Holder 4"/>
          <p:cNvSpPr>
            <a:spLocks noGrp="1"/>
          </p:cNvSpPr>
          <p:nvPr>
            <p:ph type="sldNum" sz="quarter" idx="7"/>
          </p:nvPr>
        </p:nvSpPr>
        <p:spPr>
          <a:xfrm>
            <a:off x="11714163" y="8503925"/>
            <a:ext cx="3742022" cy="207429"/>
          </a:xfrm>
          <a:prstGeom prst="rect">
            <a:avLst/>
          </a:prstGeom>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bg object 18"/>
          <p:cNvSpPr/>
          <p:nvPr/>
        </p:nvSpPr>
        <p:spPr>
          <a:xfrm>
            <a:off x="19371" y="0"/>
            <a:ext cx="16245071" cy="9139970"/>
          </a:xfrm>
          <a:custGeom>
            <a:avLst/>
            <a:gdLst/>
            <a:ahLst/>
            <a:cxnLst/>
            <a:rect l="l" t="t" r="r" b="b"/>
            <a:pathLst>
              <a:path w="7551420" h="11520170">
                <a:moveTo>
                  <a:pt x="0" y="11520004"/>
                </a:moveTo>
                <a:lnTo>
                  <a:pt x="7551000" y="11520004"/>
                </a:lnTo>
                <a:lnTo>
                  <a:pt x="7551000" y="0"/>
                </a:lnTo>
                <a:lnTo>
                  <a:pt x="0" y="0"/>
                </a:lnTo>
                <a:lnTo>
                  <a:pt x="0" y="11520004"/>
                </a:lnTo>
                <a:close/>
              </a:path>
            </a:pathLst>
          </a:custGeom>
          <a:ln w="9525">
            <a:solidFill>
              <a:srgbClr val="231F20"/>
            </a:solidFill>
          </a:ln>
        </p:spPr>
        <p:txBody>
          <a:bodyPr wrap="square" lIns="0" tIns="0" rIns="0" bIns="0" rtlCol="0"/>
          <a:lstStyle/>
          <a:p>
            <a:endParaRPr sz="918"/>
          </a:p>
        </p:txBody>
      </p:sp>
      <p:sp>
        <p:nvSpPr>
          <p:cNvPr id="2" name="Holder 2"/>
          <p:cNvSpPr>
            <a:spLocks noGrp="1"/>
          </p:cNvSpPr>
          <p:nvPr>
            <p:ph type="title"/>
          </p:nvPr>
        </p:nvSpPr>
        <p:spPr>
          <a:xfrm>
            <a:off x="731068" y="-1959140"/>
            <a:ext cx="14642694" cy="27699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body" idx="1"/>
          </p:nvPr>
        </p:nvSpPr>
        <p:spPr>
          <a:xfrm>
            <a:off x="813483" y="2103125"/>
            <a:ext cx="1464269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31694" y="8503925"/>
            <a:ext cx="5206291" cy="20742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3484" y="8503925"/>
            <a:ext cx="3742022" cy="207429"/>
          </a:xfrm>
          <a:prstGeom prst="rect">
            <a:avLst/>
          </a:prstGeom>
        </p:spPr>
        <p:txBody>
          <a:bodyPr wrap="square" lIns="0" tIns="0" rIns="0" bIns="0">
            <a:spAutoFit/>
          </a:bodyPr>
          <a:lstStyle>
            <a:lvl1pPr algn="l">
              <a:defRPr>
                <a:solidFill>
                  <a:schemeClr val="tx1">
                    <a:tint val="75000"/>
                  </a:schemeClr>
                </a:solidFill>
              </a:defRPr>
            </a:lvl1pPr>
          </a:lstStyle>
          <a:p>
            <a:r>
              <a:rPr lang="en-US" dirty="0"/>
              <a:t>Kick-Off Event 15/03/2021</a:t>
            </a:r>
          </a:p>
        </p:txBody>
      </p:sp>
      <p:pic>
        <p:nvPicPr>
          <p:cNvPr id="31" name="Grafik 30">
            <a:extLst>
              <a:ext uri="{FF2B5EF4-FFF2-40B4-BE49-F238E27FC236}">
                <a16:creationId xmlns:a16="http://schemas.microsoft.com/office/drawing/2014/main" id="{78F5CDCE-BB11-C34C-B2B1-A700B625AAE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852400" y="198399"/>
            <a:ext cx="3046967" cy="107055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defRPr>
          <a:latin typeface="+mj-lt"/>
          <a:ea typeface="+mj-ea"/>
          <a:cs typeface="+mj-cs"/>
        </a:defRPr>
      </a:lvl1pPr>
    </p:titleStyle>
    <p:bodyStyle>
      <a:lvl1pPr marL="0">
        <a:defRPr>
          <a:latin typeface="+mn-lt"/>
          <a:ea typeface="+mn-ea"/>
          <a:cs typeface="+mn-cs"/>
        </a:defRPr>
      </a:lvl1pPr>
      <a:lvl2pPr marL="311204">
        <a:defRPr>
          <a:latin typeface="+mn-lt"/>
          <a:ea typeface="+mn-ea"/>
          <a:cs typeface="+mn-cs"/>
        </a:defRPr>
      </a:lvl2pPr>
      <a:lvl3pPr marL="622410">
        <a:defRPr>
          <a:latin typeface="+mn-lt"/>
          <a:ea typeface="+mn-ea"/>
          <a:cs typeface="+mn-cs"/>
        </a:defRPr>
      </a:lvl3pPr>
      <a:lvl4pPr marL="933615">
        <a:defRPr>
          <a:latin typeface="+mn-lt"/>
          <a:ea typeface="+mn-ea"/>
          <a:cs typeface="+mn-cs"/>
        </a:defRPr>
      </a:lvl4pPr>
      <a:lvl5pPr marL="1244820">
        <a:defRPr>
          <a:latin typeface="+mn-lt"/>
          <a:ea typeface="+mn-ea"/>
          <a:cs typeface="+mn-cs"/>
        </a:defRPr>
      </a:lvl5pPr>
      <a:lvl6pPr marL="1556024">
        <a:defRPr>
          <a:latin typeface="+mn-lt"/>
          <a:ea typeface="+mn-ea"/>
          <a:cs typeface="+mn-cs"/>
        </a:defRPr>
      </a:lvl6pPr>
      <a:lvl7pPr marL="1867230">
        <a:defRPr>
          <a:latin typeface="+mn-lt"/>
          <a:ea typeface="+mn-ea"/>
          <a:cs typeface="+mn-cs"/>
        </a:defRPr>
      </a:lvl7pPr>
      <a:lvl8pPr marL="2178434">
        <a:defRPr>
          <a:latin typeface="+mn-lt"/>
          <a:ea typeface="+mn-ea"/>
          <a:cs typeface="+mn-cs"/>
        </a:defRPr>
      </a:lvl8pPr>
      <a:lvl9pPr marL="2489640">
        <a:defRPr>
          <a:latin typeface="+mn-lt"/>
          <a:ea typeface="+mn-ea"/>
          <a:cs typeface="+mn-cs"/>
        </a:defRPr>
      </a:lvl9pPr>
    </p:bodyStyle>
    <p:otherStyle>
      <a:lvl1pPr marL="0">
        <a:defRPr>
          <a:latin typeface="+mn-lt"/>
          <a:ea typeface="+mn-ea"/>
          <a:cs typeface="+mn-cs"/>
        </a:defRPr>
      </a:lvl1pPr>
      <a:lvl2pPr marL="311204">
        <a:defRPr>
          <a:latin typeface="+mn-lt"/>
          <a:ea typeface="+mn-ea"/>
          <a:cs typeface="+mn-cs"/>
        </a:defRPr>
      </a:lvl2pPr>
      <a:lvl3pPr marL="622410">
        <a:defRPr>
          <a:latin typeface="+mn-lt"/>
          <a:ea typeface="+mn-ea"/>
          <a:cs typeface="+mn-cs"/>
        </a:defRPr>
      </a:lvl3pPr>
      <a:lvl4pPr marL="933615">
        <a:defRPr>
          <a:latin typeface="+mn-lt"/>
          <a:ea typeface="+mn-ea"/>
          <a:cs typeface="+mn-cs"/>
        </a:defRPr>
      </a:lvl4pPr>
      <a:lvl5pPr marL="1244820">
        <a:defRPr>
          <a:latin typeface="+mn-lt"/>
          <a:ea typeface="+mn-ea"/>
          <a:cs typeface="+mn-cs"/>
        </a:defRPr>
      </a:lvl5pPr>
      <a:lvl6pPr marL="1556024">
        <a:defRPr>
          <a:latin typeface="+mn-lt"/>
          <a:ea typeface="+mn-ea"/>
          <a:cs typeface="+mn-cs"/>
        </a:defRPr>
      </a:lvl6pPr>
      <a:lvl7pPr marL="1867230">
        <a:defRPr>
          <a:latin typeface="+mn-lt"/>
          <a:ea typeface="+mn-ea"/>
          <a:cs typeface="+mn-cs"/>
        </a:defRPr>
      </a:lvl7pPr>
      <a:lvl8pPr marL="2178434">
        <a:defRPr>
          <a:latin typeface="+mn-lt"/>
          <a:ea typeface="+mn-ea"/>
          <a:cs typeface="+mn-cs"/>
        </a:defRPr>
      </a:lvl8pPr>
      <a:lvl9pPr marL="248964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F10A861-95C3-B84D-B58F-4173B919B56D}"/>
              </a:ext>
            </a:extLst>
          </p:cNvPr>
          <p:cNvSpPr>
            <a:spLocks noGrp="1"/>
          </p:cNvSpPr>
          <p:nvPr>
            <p:ph type="body" idx="1"/>
          </p:nvPr>
        </p:nvSpPr>
        <p:spPr>
          <a:xfrm>
            <a:off x="1030287" y="2628901"/>
            <a:ext cx="14642694" cy="2462213"/>
          </a:xfrm>
        </p:spPr>
        <p:txBody>
          <a:bodyPr/>
          <a:lstStyle/>
          <a:p>
            <a:r>
              <a:rPr lang="de-DE" sz="4000" dirty="0">
                <a:solidFill>
                  <a:schemeClr val="tx2">
                    <a:lumMod val="50000"/>
                  </a:schemeClr>
                </a:solidFill>
                <a:latin typeface="NexusSansPro" panose="020B0504030101020102" pitchFamily="34" charset="77"/>
                <a:cs typeface="NexusSansPro" panose="020B0504030101020102" pitchFamily="34" charset="77"/>
              </a:rPr>
              <a:t>Informationsveranstaltung zum DFG-Graduiertenkolleg 2638 </a:t>
            </a:r>
          </a:p>
          <a:p>
            <a:endParaRPr lang="de-DE" sz="4000" dirty="0">
              <a:solidFill>
                <a:srgbClr val="003366"/>
              </a:solidFill>
              <a:latin typeface="NexusSansPro" panose="020B0504030101020102" pitchFamily="34" charset="77"/>
              <a:cs typeface="NexusSansPro" panose="020B0504030101020102" pitchFamily="34" charset="77"/>
            </a:endParaRPr>
          </a:p>
          <a:p>
            <a:endParaRPr lang="de-DE" sz="4000" dirty="0">
              <a:solidFill>
                <a:srgbClr val="003366"/>
              </a:solidFill>
              <a:latin typeface="NexusSansPro" panose="020B0504030101020102" pitchFamily="34" charset="77"/>
              <a:cs typeface="NexusSansPro" panose="020B0504030101020102" pitchFamily="34" charset="77"/>
            </a:endParaRPr>
          </a:p>
          <a:p>
            <a:endParaRPr lang="de-DE" sz="4000" dirty="0"/>
          </a:p>
        </p:txBody>
      </p:sp>
      <p:sp>
        <p:nvSpPr>
          <p:cNvPr id="6" name="Title 1">
            <a:extLst>
              <a:ext uri="{FF2B5EF4-FFF2-40B4-BE49-F238E27FC236}">
                <a16:creationId xmlns:a16="http://schemas.microsoft.com/office/drawing/2014/main" id="{F9243C68-3AD7-344B-9F11-B13EC12451D8}"/>
              </a:ext>
            </a:extLst>
          </p:cNvPr>
          <p:cNvSpPr txBox="1">
            <a:spLocks noGrp="1"/>
          </p:cNvSpPr>
          <p:nvPr>
            <p:ph type="title" idx="4294967295"/>
          </p:nvPr>
        </p:nvSpPr>
        <p:spPr>
          <a:xfrm>
            <a:off x="584200" y="1485901"/>
            <a:ext cx="14641513" cy="1143000"/>
          </a:xfrm>
          <a:prstGeom prst="rect">
            <a:avLst/>
          </a:prstGeom>
        </p:spPr>
        <p:txBody>
          <a:bodyPr vert="horz" lIns="91440" tIns="45720" rIns="91440" bIns="45720" rtlCol="0" anchor="b">
            <a:noAutofit/>
          </a:bodyPr>
          <a:lstStyle>
            <a:lvl1pPr algn="l" defTabSz="1507663" rtl="0" eaLnBrk="1" latinLnBrk="0" hangingPunct="1">
              <a:lnSpc>
                <a:spcPct val="90000"/>
              </a:lnSpc>
              <a:spcBef>
                <a:spcPct val="0"/>
              </a:spcBef>
              <a:buNone/>
              <a:defRPr lang="de-DE" sz="5200" b="1" kern="1200" smtClean="0">
                <a:solidFill>
                  <a:srgbClr val="003366"/>
                </a:solidFill>
                <a:effectLst/>
                <a:latin typeface="+mj-lt"/>
                <a:ea typeface="+mj-ea"/>
                <a:cs typeface="+mj-cs"/>
              </a:defRPr>
            </a:lvl1pPr>
          </a:lstStyle>
          <a:p>
            <a:r>
              <a:rPr lang="de-DE" dirty="0">
                <a:solidFill>
                  <a:schemeClr val="tx2">
                    <a:lumMod val="50000"/>
                  </a:schemeClr>
                </a:solidFill>
                <a:latin typeface="NexusSansPro" panose="020B0504030101020102" pitchFamily="34" charset="77"/>
                <a:cs typeface="NexusSansPro" panose="020B0504030101020102" pitchFamily="34" charset="77"/>
              </a:rPr>
              <a:t>Normativität, Kritik, Wandel</a:t>
            </a:r>
          </a:p>
        </p:txBody>
      </p:sp>
      <p:sp>
        <p:nvSpPr>
          <p:cNvPr id="10" name="Textfeld 9">
            <a:extLst>
              <a:ext uri="{FF2B5EF4-FFF2-40B4-BE49-F238E27FC236}">
                <a16:creationId xmlns:a16="http://schemas.microsoft.com/office/drawing/2014/main" id="{D6B4E409-B059-234A-8441-3E16B5E83BBB}"/>
              </a:ext>
            </a:extLst>
          </p:cNvPr>
          <p:cNvSpPr txBox="1"/>
          <p:nvPr/>
        </p:nvSpPr>
        <p:spPr>
          <a:xfrm>
            <a:off x="2763293" y="4724400"/>
            <a:ext cx="13046393" cy="2554545"/>
          </a:xfrm>
          <a:prstGeom prst="rect">
            <a:avLst/>
          </a:prstGeom>
          <a:noFill/>
        </p:spPr>
        <p:txBody>
          <a:bodyPr wrap="square" rtlCol="0">
            <a:spAutoFit/>
          </a:bodyPr>
          <a:lstStyle/>
          <a:p>
            <a:pPr algn="r"/>
            <a:r>
              <a:rPr lang="en-GB" sz="4000" dirty="0">
                <a:solidFill>
                  <a:schemeClr val="tx2">
                    <a:lumMod val="75000"/>
                  </a:schemeClr>
                </a:solidFill>
                <a:latin typeface="NexusSansPro" panose="020B0504030101020102" pitchFamily="34" charset="77"/>
                <a:cs typeface="NexusSansPro" panose="020B0504030101020102" pitchFamily="34" charset="77"/>
              </a:rPr>
              <a:t>The info session will be recorded. If you prefer not to show up in the recording, please make use of the chat to your right. We will read out your question in this case. By participating in this </a:t>
            </a:r>
            <a:r>
              <a:rPr lang="en-GB" sz="4000">
                <a:solidFill>
                  <a:schemeClr val="tx2">
                    <a:lumMod val="75000"/>
                  </a:schemeClr>
                </a:solidFill>
                <a:latin typeface="NexusSansPro" panose="020B0504030101020102" pitchFamily="34" charset="77"/>
                <a:cs typeface="NexusSansPro" panose="020B0504030101020102" pitchFamily="34" charset="77"/>
              </a:rPr>
              <a:t>online format, </a:t>
            </a:r>
            <a:r>
              <a:rPr lang="en-GB" sz="4000" dirty="0">
                <a:solidFill>
                  <a:schemeClr val="tx2">
                    <a:lumMod val="75000"/>
                  </a:schemeClr>
                </a:solidFill>
                <a:latin typeface="NexusSansPro" panose="020B0504030101020102" pitchFamily="34" charset="77"/>
                <a:cs typeface="NexusSansPro" panose="020B0504030101020102" pitchFamily="34" charset="77"/>
              </a:rPr>
              <a:t>you agree to these conditions.</a:t>
            </a:r>
          </a:p>
        </p:txBody>
      </p:sp>
    </p:spTree>
    <p:extLst>
      <p:ext uri="{BB962C8B-B14F-4D97-AF65-F5344CB8AC3E}">
        <p14:creationId xmlns:p14="http://schemas.microsoft.com/office/powerpoint/2010/main" val="292846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DF2DA-B35D-AD40-AB9D-4804803AFEDA}"/>
              </a:ext>
            </a:extLst>
          </p:cNvPr>
          <p:cNvSpPr>
            <a:spLocks noGrp="1"/>
          </p:cNvSpPr>
          <p:nvPr>
            <p:ph type="title"/>
          </p:nvPr>
        </p:nvSpPr>
        <p:spPr/>
        <p:txBody>
          <a:bodyPr/>
          <a:lstStyle/>
          <a:p>
            <a:r>
              <a:rPr lang="de-DE" dirty="0">
                <a:solidFill>
                  <a:srgbClr val="002E5A"/>
                </a:solidFill>
              </a:rPr>
              <a:t>Georg Bertram: Ästhetik / Sprachphilosophie</a:t>
            </a:r>
            <a:endParaRPr lang="de-DE" dirty="0"/>
          </a:p>
        </p:txBody>
      </p:sp>
      <p:sp>
        <p:nvSpPr>
          <p:cNvPr id="3" name="Inhaltsplatzhalter 2">
            <a:extLst>
              <a:ext uri="{FF2B5EF4-FFF2-40B4-BE49-F238E27FC236}">
                <a16:creationId xmlns:a16="http://schemas.microsoft.com/office/drawing/2014/main" id="{8CE9CF27-4DED-FE47-8647-2A00CEFB39DF}"/>
              </a:ext>
            </a:extLst>
          </p:cNvPr>
          <p:cNvSpPr>
            <a:spLocks noGrp="1"/>
          </p:cNvSpPr>
          <p:nvPr>
            <p:ph sz="half" idx="2"/>
          </p:nvPr>
        </p:nvSpPr>
        <p:spPr>
          <a:xfrm>
            <a:off x="813482" y="2103125"/>
            <a:ext cx="12038917" cy="5416868"/>
          </a:xfrm>
        </p:spPr>
        <p:txBody>
          <a:bodyPr/>
          <a:lstStyle/>
          <a:p>
            <a:pPr marL="571500" indent="-571500">
              <a:buFont typeface="Arial" panose="020B0604020202020204" pitchFamily="34" charset="0"/>
              <a:buChar char="•"/>
            </a:pPr>
            <a:r>
              <a:rPr lang="de-DE" dirty="0">
                <a:solidFill>
                  <a:srgbClr val="003366"/>
                </a:solidFill>
              </a:rPr>
              <a:t>Ausgangspunkt: Diskussion um Gattungstreue vs. Gattungskritik – Überwindung der Gattungen?</a:t>
            </a:r>
          </a:p>
          <a:p>
            <a:r>
              <a:rPr lang="de-DE" dirty="0">
                <a:solidFill>
                  <a:srgbClr val="003366"/>
                </a:solidFill>
              </a:rPr>
              <a:t> </a:t>
            </a:r>
          </a:p>
          <a:p>
            <a:pPr marL="571500" indent="-571500">
              <a:buFont typeface="Arial" panose="020B0604020202020204" pitchFamily="34" charset="0"/>
              <a:buChar char="•"/>
            </a:pPr>
            <a:r>
              <a:rPr lang="de-DE" dirty="0">
                <a:solidFill>
                  <a:srgbClr val="003366"/>
                </a:solidFill>
              </a:rPr>
              <a:t>Andere Perspektive: Gattung als intern dynamisch. Gattungsnormen werden von jedem neuen Werk der Gattung in Frage gestellt und dabei weiterentwickelt.</a:t>
            </a:r>
          </a:p>
          <a:p>
            <a:endParaRPr lang="de-DE" dirty="0">
              <a:solidFill>
                <a:srgbClr val="003366"/>
              </a:solidFill>
            </a:endParaRPr>
          </a:p>
          <a:p>
            <a:pPr marL="571500" indent="-571500">
              <a:buFont typeface="Arial" panose="020B0604020202020204" pitchFamily="34" charset="0"/>
              <a:buChar char="•"/>
            </a:pPr>
            <a:r>
              <a:rPr lang="de-DE" dirty="0">
                <a:solidFill>
                  <a:srgbClr val="003366"/>
                </a:solidFill>
              </a:rPr>
              <a:t>Promotionsprojekte könnten Gattungsnormen und ihr spezifisches Funktionieren thematisieren (Analoges gilt für Fragen sprachlicher Normativität und des Regelfolgens insgesamt). </a:t>
            </a:r>
          </a:p>
          <a:p>
            <a:endParaRPr lang="de-DE" dirty="0"/>
          </a:p>
        </p:txBody>
      </p:sp>
    </p:spTree>
    <p:extLst>
      <p:ext uri="{BB962C8B-B14F-4D97-AF65-F5344CB8AC3E}">
        <p14:creationId xmlns:p14="http://schemas.microsoft.com/office/powerpoint/2010/main" val="89868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DF2DA-B35D-AD40-AB9D-4804803AFEDA}"/>
              </a:ext>
            </a:extLst>
          </p:cNvPr>
          <p:cNvSpPr>
            <a:spLocks noGrp="1"/>
          </p:cNvSpPr>
          <p:nvPr>
            <p:ph type="title"/>
          </p:nvPr>
        </p:nvSpPr>
        <p:spPr/>
        <p:txBody>
          <a:bodyPr/>
          <a:lstStyle/>
          <a:p>
            <a:r>
              <a:rPr lang="de-DE" dirty="0">
                <a:solidFill>
                  <a:srgbClr val="002E5A"/>
                </a:solidFill>
              </a:rPr>
              <a:t>Karin </a:t>
            </a:r>
            <a:r>
              <a:rPr lang="de-DE" dirty="0" err="1">
                <a:solidFill>
                  <a:srgbClr val="002E5A"/>
                </a:solidFill>
              </a:rPr>
              <a:t>Gludovatz</a:t>
            </a:r>
            <a:r>
              <a:rPr lang="de-DE" dirty="0">
                <a:solidFill>
                  <a:srgbClr val="002E5A"/>
                </a:solidFill>
              </a:rPr>
              <a:t>: Kunstgeschichte	</a:t>
            </a:r>
            <a:endParaRPr lang="de-DE" dirty="0"/>
          </a:p>
        </p:txBody>
      </p:sp>
      <p:sp>
        <p:nvSpPr>
          <p:cNvPr id="5" name="Inhaltsplatzhalter 4">
            <a:extLst>
              <a:ext uri="{FF2B5EF4-FFF2-40B4-BE49-F238E27FC236}">
                <a16:creationId xmlns:a16="http://schemas.microsoft.com/office/drawing/2014/main" id="{EFE0ECA7-DF87-6749-A921-3E7B6A0BA327}"/>
              </a:ext>
            </a:extLst>
          </p:cNvPr>
          <p:cNvSpPr>
            <a:spLocks noGrp="1"/>
          </p:cNvSpPr>
          <p:nvPr>
            <p:ph sz="half" idx="2"/>
          </p:nvPr>
        </p:nvSpPr>
        <p:spPr>
          <a:xfrm>
            <a:off x="813482" y="2103125"/>
            <a:ext cx="12038917" cy="5909310"/>
          </a:xfrm>
        </p:spPr>
        <p:txBody>
          <a:bodyPr/>
          <a:lstStyle/>
          <a:p>
            <a:pPr marL="457200" indent="-457200">
              <a:buFont typeface="Arial" panose="020B0604020202020204" pitchFamily="34" charset="0"/>
              <a:buChar char="•"/>
            </a:pPr>
            <a:r>
              <a:rPr lang="de-DE" dirty="0">
                <a:solidFill>
                  <a:schemeClr val="tx2">
                    <a:lumMod val="75000"/>
                  </a:schemeClr>
                </a:solidFill>
              </a:rPr>
              <a:t>Die Spannung von Normen und Kritik bestimmt die Diskussion um die Moderne mindestens seit der </a:t>
            </a:r>
            <a:r>
              <a:rPr lang="de-DE" i="1" dirty="0" err="1">
                <a:solidFill>
                  <a:schemeClr val="tx2">
                    <a:lumMod val="75000"/>
                  </a:schemeClr>
                </a:solidFill>
              </a:rPr>
              <a:t>Querelle</a:t>
            </a:r>
            <a:r>
              <a:rPr lang="de-DE" i="1" dirty="0">
                <a:solidFill>
                  <a:schemeClr val="tx2">
                    <a:lumMod val="75000"/>
                  </a:schemeClr>
                </a:solidFill>
              </a:rPr>
              <a:t> des </a:t>
            </a:r>
            <a:r>
              <a:rPr lang="de-DE" i="1" dirty="0" err="1">
                <a:solidFill>
                  <a:schemeClr val="tx2">
                    <a:lumMod val="75000"/>
                  </a:schemeClr>
                </a:solidFill>
              </a:rPr>
              <a:t>Anciens</a:t>
            </a:r>
            <a:r>
              <a:rPr lang="de-DE" i="1" dirty="0">
                <a:solidFill>
                  <a:schemeClr val="tx2">
                    <a:lumMod val="75000"/>
                  </a:schemeClr>
                </a:solidFill>
              </a:rPr>
              <a:t> et des Modernes.</a:t>
            </a:r>
            <a:r>
              <a:rPr lang="de-DE" dirty="0">
                <a:solidFill>
                  <a:schemeClr val="tx2">
                    <a:lumMod val="75000"/>
                  </a:schemeClr>
                </a:solidFill>
              </a:rPr>
              <a:t> </a:t>
            </a: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In den klassischen Künsten werden Normen sowohl in der Theorie als auch in der Praxis ausgebildet. Die Affirmation von Normen und ihre Aufhebung sind kunsthistorisch insofern kaum voneinander zu trennen. </a:t>
            </a: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Im Zuge der Durchsetzung postmoderner Positionen scheinen Normen und Regeln der Kunstproduktion wie -rezeption hingegen fast vollständig aus dem Blick der Forschung geraten zu sein. </a:t>
            </a:r>
          </a:p>
        </p:txBody>
      </p:sp>
    </p:spTree>
    <p:extLst>
      <p:ext uri="{BB962C8B-B14F-4D97-AF65-F5344CB8AC3E}">
        <p14:creationId xmlns:p14="http://schemas.microsoft.com/office/powerpoint/2010/main" val="315486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D97EA-E794-F34A-A6A9-D751D439C472}"/>
              </a:ext>
            </a:extLst>
          </p:cNvPr>
          <p:cNvSpPr>
            <a:spLocks noGrp="1"/>
          </p:cNvSpPr>
          <p:nvPr>
            <p:ph type="title"/>
          </p:nvPr>
        </p:nvSpPr>
        <p:spPr/>
        <p:txBody>
          <a:bodyPr/>
          <a:lstStyle/>
          <a:p>
            <a:r>
              <a:rPr lang="de-DE" dirty="0">
                <a:solidFill>
                  <a:srgbClr val="002E5A"/>
                </a:solidFill>
              </a:rPr>
              <a:t>Susanne </a:t>
            </a:r>
            <a:r>
              <a:rPr lang="de-DE" dirty="0" err="1">
                <a:solidFill>
                  <a:srgbClr val="002E5A"/>
                </a:solidFill>
              </a:rPr>
              <a:t>Gödde</a:t>
            </a:r>
            <a:r>
              <a:rPr lang="de-DE" dirty="0">
                <a:solidFill>
                  <a:srgbClr val="002E5A"/>
                </a:solidFill>
              </a:rPr>
              <a:t>: Religionswissenschaft</a:t>
            </a:r>
            <a:endParaRPr lang="de-DE" dirty="0"/>
          </a:p>
        </p:txBody>
      </p:sp>
      <p:sp>
        <p:nvSpPr>
          <p:cNvPr id="3" name="Inhaltsplatzhalter 2">
            <a:extLst>
              <a:ext uri="{FF2B5EF4-FFF2-40B4-BE49-F238E27FC236}">
                <a16:creationId xmlns:a16="http://schemas.microsoft.com/office/drawing/2014/main" id="{318C8533-A55E-1248-900E-7DB94E17D0A1}"/>
              </a:ext>
            </a:extLst>
          </p:cNvPr>
          <p:cNvSpPr>
            <a:spLocks noGrp="1"/>
          </p:cNvSpPr>
          <p:nvPr>
            <p:ph sz="half" idx="2"/>
          </p:nvPr>
        </p:nvSpPr>
        <p:spPr>
          <a:xfrm>
            <a:off x="813482" y="2103125"/>
            <a:ext cx="12038917" cy="4924425"/>
          </a:xfrm>
        </p:spPr>
        <p:txBody>
          <a:bodyPr/>
          <a:lstStyle/>
          <a:p>
            <a:pPr marL="457200" indent="-457200">
              <a:buFont typeface="Arial" panose="020B0604020202020204" pitchFamily="34" charset="0"/>
              <a:buChar char="•"/>
            </a:pPr>
            <a:r>
              <a:rPr lang="de-DE" dirty="0">
                <a:solidFill>
                  <a:schemeClr val="tx2">
                    <a:lumMod val="75000"/>
                  </a:schemeClr>
                </a:solidFill>
              </a:rPr>
              <a:t>Fragen nach Normativitätsansprüchen und ihrer Legitimation, ihren Krisen und ihrem Wandel sind genuiner Gegenstand einer kritischen Religionswissenschaft. Sie richten sich insbesondere an Götterbilder, Herrschaftsfiguren und Autoritäts- und Abhängigkeitsstrukturen.</a:t>
            </a: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Für die Untersuchung des Spannungsverhältnisses von kulturellen Standards und ihrem Wandel sind (1) die Konzepte Mythos und Mythologie einschlägig; (2) ist der Bereich der Ritualisierung und Aufführung von religiöser Praxis aufschlussreich.</a:t>
            </a:r>
          </a:p>
          <a:p>
            <a:endParaRPr lang="de-DE" dirty="0"/>
          </a:p>
        </p:txBody>
      </p:sp>
    </p:spTree>
    <p:extLst>
      <p:ext uri="{BB962C8B-B14F-4D97-AF65-F5344CB8AC3E}">
        <p14:creationId xmlns:p14="http://schemas.microsoft.com/office/powerpoint/2010/main" val="351582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D97EA-E794-F34A-A6A9-D751D439C472}"/>
              </a:ext>
            </a:extLst>
          </p:cNvPr>
          <p:cNvSpPr>
            <a:spLocks noGrp="1"/>
          </p:cNvSpPr>
          <p:nvPr>
            <p:ph type="title"/>
          </p:nvPr>
        </p:nvSpPr>
        <p:spPr/>
        <p:txBody>
          <a:bodyPr/>
          <a:lstStyle/>
          <a:p>
            <a:r>
              <a:rPr lang="de-DE" dirty="0">
                <a:solidFill>
                  <a:srgbClr val="002E5A"/>
                </a:solidFill>
              </a:rPr>
              <a:t>Matthias </a:t>
            </a:r>
            <a:r>
              <a:rPr lang="de-DE" dirty="0" err="1">
                <a:solidFill>
                  <a:srgbClr val="002E5A"/>
                </a:solidFill>
              </a:rPr>
              <a:t>Hüning</a:t>
            </a:r>
            <a:r>
              <a:rPr lang="de-DE" dirty="0">
                <a:solidFill>
                  <a:srgbClr val="002E5A"/>
                </a:solidFill>
              </a:rPr>
              <a:t>: Sprachwissenschaft</a:t>
            </a:r>
            <a:endParaRPr lang="de-DE" dirty="0"/>
          </a:p>
        </p:txBody>
      </p:sp>
      <p:sp>
        <p:nvSpPr>
          <p:cNvPr id="3" name="Inhaltsplatzhalter 2">
            <a:extLst>
              <a:ext uri="{FF2B5EF4-FFF2-40B4-BE49-F238E27FC236}">
                <a16:creationId xmlns:a16="http://schemas.microsoft.com/office/drawing/2014/main" id="{318C8533-A55E-1248-900E-7DB94E17D0A1}"/>
              </a:ext>
            </a:extLst>
          </p:cNvPr>
          <p:cNvSpPr>
            <a:spLocks noGrp="1"/>
          </p:cNvSpPr>
          <p:nvPr>
            <p:ph sz="half" idx="2"/>
          </p:nvPr>
        </p:nvSpPr>
        <p:spPr>
          <a:xfrm>
            <a:off x="813482" y="1828800"/>
            <a:ext cx="9981517" cy="4831075"/>
          </a:xfrm>
        </p:spPr>
        <p:txBody>
          <a:bodyPr/>
          <a:lstStyle/>
          <a:p>
            <a:pPr marL="514350" indent="-514350">
              <a:buFont typeface="Arial" panose="020B0604020202020204" pitchFamily="34" charset="0"/>
              <a:buChar char="•"/>
            </a:pPr>
            <a:r>
              <a:rPr lang="de-DE" dirty="0">
                <a:solidFill>
                  <a:schemeClr val="tx2">
                    <a:lumMod val="75000"/>
                  </a:schemeClr>
                </a:solidFill>
              </a:rPr>
              <a:t>Soziolinguistisch ist das Spannungsfeld zwischen den kodifizierten Standardsprachen und den </a:t>
            </a:r>
            <a:r>
              <a:rPr lang="de-DE" dirty="0" err="1">
                <a:solidFill>
                  <a:schemeClr val="tx2">
                    <a:lumMod val="75000"/>
                  </a:schemeClr>
                </a:solidFill>
              </a:rPr>
              <a:t>emergenten</a:t>
            </a:r>
            <a:r>
              <a:rPr lang="de-DE" dirty="0">
                <a:solidFill>
                  <a:schemeClr val="tx2">
                    <a:lumMod val="75000"/>
                  </a:schemeClr>
                </a:solidFill>
              </a:rPr>
              <a:t> und sich schnell wandelnden Standards kleinerer „</a:t>
            </a:r>
            <a:r>
              <a:rPr lang="de-DE" dirty="0" err="1">
                <a:solidFill>
                  <a:schemeClr val="tx2">
                    <a:lumMod val="75000"/>
                  </a:schemeClr>
                </a:solidFill>
              </a:rPr>
              <a:t>communities</a:t>
            </a:r>
            <a:r>
              <a:rPr lang="de-DE" dirty="0">
                <a:solidFill>
                  <a:schemeClr val="tx2">
                    <a:lumMod val="75000"/>
                  </a:schemeClr>
                </a:solidFill>
              </a:rPr>
              <a:t> </a:t>
            </a:r>
            <a:r>
              <a:rPr lang="de-DE" dirty="0" err="1">
                <a:solidFill>
                  <a:schemeClr val="tx2">
                    <a:lumMod val="75000"/>
                  </a:schemeClr>
                </a:solidFill>
              </a:rPr>
              <a:t>of</a:t>
            </a:r>
            <a:r>
              <a:rPr lang="de-DE" dirty="0">
                <a:solidFill>
                  <a:schemeClr val="tx2">
                    <a:lumMod val="75000"/>
                  </a:schemeClr>
                </a:solidFill>
              </a:rPr>
              <a:t> </a:t>
            </a:r>
            <a:r>
              <a:rPr lang="de-DE" dirty="0" err="1">
                <a:solidFill>
                  <a:schemeClr val="tx2">
                    <a:lumMod val="75000"/>
                  </a:schemeClr>
                </a:solidFill>
              </a:rPr>
              <a:t>practice</a:t>
            </a:r>
            <a:r>
              <a:rPr lang="de-DE" dirty="0">
                <a:solidFill>
                  <a:schemeClr val="tx2">
                    <a:lumMod val="75000"/>
                  </a:schemeClr>
                </a:solidFill>
              </a:rPr>
              <a:t>“ einschlägig. </a:t>
            </a:r>
          </a:p>
          <a:p>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Globalisierung, Mehrsprachigkeit, neue Medien sowie die dazu (scheinbar) entgegengesetzte Entwicklung der zunehmenden Regionalisierung und Aufsplitterung zeigen auch in sprachlicher Hinsicht Folgen.</a:t>
            </a:r>
          </a:p>
        </p:txBody>
      </p:sp>
      <p:pic>
        <p:nvPicPr>
          <p:cNvPr id="5" name="Grafik 4">
            <a:extLst>
              <a:ext uri="{FF2B5EF4-FFF2-40B4-BE49-F238E27FC236}">
                <a16:creationId xmlns:a16="http://schemas.microsoft.com/office/drawing/2014/main" id="{7D226FF4-CEF3-DB4A-B031-DC8C4471C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200" y="1778455"/>
            <a:ext cx="4190317" cy="5587089"/>
          </a:xfrm>
          <a:prstGeom prst="rect">
            <a:avLst/>
          </a:prstGeom>
        </p:spPr>
      </p:pic>
    </p:spTree>
    <p:extLst>
      <p:ext uri="{BB962C8B-B14F-4D97-AF65-F5344CB8AC3E}">
        <p14:creationId xmlns:p14="http://schemas.microsoft.com/office/powerpoint/2010/main" val="416800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99987-1A23-A246-B66F-BACBD04861BB}"/>
              </a:ext>
            </a:extLst>
          </p:cNvPr>
          <p:cNvSpPr>
            <a:spLocks noGrp="1"/>
          </p:cNvSpPr>
          <p:nvPr>
            <p:ph type="title"/>
          </p:nvPr>
        </p:nvSpPr>
        <p:spPr/>
        <p:txBody>
          <a:bodyPr/>
          <a:lstStyle/>
          <a:p>
            <a:r>
              <a:rPr lang="de-DE" dirty="0">
                <a:solidFill>
                  <a:srgbClr val="002E5A"/>
                </a:solidFill>
              </a:rPr>
              <a:t>Vier Fokussierungen</a:t>
            </a:r>
            <a:endParaRPr lang="de-DE" dirty="0"/>
          </a:p>
        </p:txBody>
      </p:sp>
      <p:grpSp>
        <p:nvGrpSpPr>
          <p:cNvPr id="4" name="Gruppieren 3">
            <a:extLst>
              <a:ext uri="{FF2B5EF4-FFF2-40B4-BE49-F238E27FC236}">
                <a16:creationId xmlns:a16="http://schemas.microsoft.com/office/drawing/2014/main" id="{9BC7ABAE-603B-D841-84E2-A4F376E1DB29}"/>
              </a:ext>
            </a:extLst>
          </p:cNvPr>
          <p:cNvGrpSpPr/>
          <p:nvPr/>
        </p:nvGrpSpPr>
        <p:grpSpPr>
          <a:xfrm>
            <a:off x="584199" y="1407015"/>
            <a:ext cx="13132746" cy="6041920"/>
            <a:chOff x="2753927" y="3023562"/>
            <a:chExt cx="14753041" cy="6613702"/>
          </a:xfrm>
        </p:grpSpPr>
        <p:sp>
          <p:nvSpPr>
            <p:cNvPr id="5" name="Freihandform 4">
              <a:extLst>
                <a:ext uri="{FF2B5EF4-FFF2-40B4-BE49-F238E27FC236}">
                  <a16:creationId xmlns:a16="http://schemas.microsoft.com/office/drawing/2014/main" id="{04F006D0-1F31-354D-8403-F51D4B3BCB4F}"/>
                </a:ext>
              </a:extLst>
            </p:cNvPr>
            <p:cNvSpPr/>
            <p:nvPr/>
          </p:nvSpPr>
          <p:spPr>
            <a:xfrm>
              <a:off x="10454016" y="6616279"/>
              <a:ext cx="7052952" cy="2958005"/>
            </a:xfrm>
            <a:custGeom>
              <a:avLst/>
              <a:gdLst>
                <a:gd name="connsiteX0" fmla="*/ 0 w 6642637"/>
                <a:gd name="connsiteY0" fmla="*/ 269281 h 2692807"/>
                <a:gd name="connsiteX1" fmla="*/ 269281 w 6642637"/>
                <a:gd name="connsiteY1" fmla="*/ 0 h 2692807"/>
                <a:gd name="connsiteX2" fmla="*/ 6373356 w 6642637"/>
                <a:gd name="connsiteY2" fmla="*/ 0 h 2692807"/>
                <a:gd name="connsiteX3" fmla="*/ 6642637 w 6642637"/>
                <a:gd name="connsiteY3" fmla="*/ 269281 h 2692807"/>
                <a:gd name="connsiteX4" fmla="*/ 6642637 w 6642637"/>
                <a:gd name="connsiteY4" fmla="*/ 2423526 h 2692807"/>
                <a:gd name="connsiteX5" fmla="*/ 6373356 w 6642637"/>
                <a:gd name="connsiteY5" fmla="*/ 2692807 h 2692807"/>
                <a:gd name="connsiteX6" fmla="*/ 269281 w 6642637"/>
                <a:gd name="connsiteY6" fmla="*/ 2692807 h 2692807"/>
                <a:gd name="connsiteX7" fmla="*/ 0 w 6642637"/>
                <a:gd name="connsiteY7" fmla="*/ 2423526 h 2692807"/>
                <a:gd name="connsiteX8" fmla="*/ 0 w 6642637"/>
                <a:gd name="connsiteY8" fmla="*/ 269281 h 269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2637" h="2692807">
                  <a:moveTo>
                    <a:pt x="0" y="269281"/>
                  </a:moveTo>
                  <a:cubicBezTo>
                    <a:pt x="0" y="120561"/>
                    <a:pt x="120561" y="0"/>
                    <a:pt x="269281" y="0"/>
                  </a:cubicBezTo>
                  <a:lnTo>
                    <a:pt x="6373356" y="0"/>
                  </a:lnTo>
                  <a:cubicBezTo>
                    <a:pt x="6522076" y="0"/>
                    <a:pt x="6642637" y="120561"/>
                    <a:pt x="6642637" y="269281"/>
                  </a:cubicBezTo>
                  <a:lnTo>
                    <a:pt x="6642637" y="2423526"/>
                  </a:lnTo>
                  <a:cubicBezTo>
                    <a:pt x="6642637" y="2572246"/>
                    <a:pt x="6522076" y="2692807"/>
                    <a:pt x="6373356" y="2692807"/>
                  </a:cubicBezTo>
                  <a:lnTo>
                    <a:pt x="269281" y="2692807"/>
                  </a:lnTo>
                  <a:cubicBezTo>
                    <a:pt x="120561" y="2692807"/>
                    <a:pt x="0" y="2572246"/>
                    <a:pt x="0" y="2423526"/>
                  </a:cubicBezTo>
                  <a:lnTo>
                    <a:pt x="0" y="269281"/>
                  </a:lnTo>
                  <a:close/>
                </a:path>
              </a:pathLst>
            </a:custGeom>
            <a:noFill/>
            <a:ln w="3175">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51944" tIns="732354" rIns="419152" bIns="131152" numCol="1" spcCol="1270" anchor="b" anchorCtr="0">
              <a:noAutofit/>
            </a:bodyPr>
            <a:lstStyle/>
            <a:p>
              <a:pPr marL="285750" lvl="1" indent="-285750" algn="r" defTabSz="1422400">
                <a:lnSpc>
                  <a:spcPct val="90000"/>
                </a:lnSpc>
                <a:spcBef>
                  <a:spcPct val="0"/>
                </a:spcBef>
                <a:spcAft>
                  <a:spcPct val="15000"/>
                </a:spcAft>
                <a:buFontTx/>
                <a:buNone/>
              </a:pPr>
              <a:r>
                <a:rPr lang="de-DE" sz="3200" kern="1200" dirty="0">
                  <a:solidFill>
                    <a:schemeClr val="tx2">
                      <a:lumMod val="75000"/>
                    </a:schemeClr>
                  </a:solidFill>
                  <a:latin typeface="NexusSansPro" panose="020B0504030101020102" pitchFamily="34" charset="77"/>
                  <a:cs typeface="NexusSansPro" panose="020B0504030101020102" pitchFamily="34" charset="77"/>
                </a:rPr>
                <a:t>Welches Selbstverständnis und welche Selbstkonzeption </a:t>
              </a:r>
              <a:r>
                <a:rPr lang="de-DE" sz="3200" dirty="0">
                  <a:solidFill>
                    <a:schemeClr val="tx2">
                      <a:lumMod val="75000"/>
                    </a:schemeClr>
                  </a:solidFill>
                  <a:latin typeface="NexusSansPro" panose="020B0504030101020102" pitchFamily="34" charset="77"/>
                  <a:cs typeface="NexusSansPro" panose="020B0504030101020102" pitchFamily="34" charset="77"/>
                </a:rPr>
                <a:t>leiten normative</a:t>
              </a:r>
              <a:r>
                <a:rPr lang="de-DE" sz="3200" kern="1200" dirty="0">
                  <a:solidFill>
                    <a:schemeClr val="tx2">
                      <a:lumMod val="75000"/>
                    </a:schemeClr>
                  </a:solidFill>
                  <a:latin typeface="NexusSansPro" panose="020B0504030101020102" pitchFamily="34" charset="77"/>
                  <a:cs typeface="NexusSansPro" panose="020B0504030101020102" pitchFamily="34" charset="77"/>
                </a:rPr>
                <a:t> Praktiken? </a:t>
              </a:r>
            </a:p>
          </p:txBody>
        </p:sp>
        <p:sp>
          <p:nvSpPr>
            <p:cNvPr id="6" name="Freihandform 5">
              <a:extLst>
                <a:ext uri="{FF2B5EF4-FFF2-40B4-BE49-F238E27FC236}">
                  <a16:creationId xmlns:a16="http://schemas.microsoft.com/office/drawing/2014/main" id="{53B0337C-A43C-094E-802C-61AAAD92FF02}"/>
                </a:ext>
              </a:extLst>
            </p:cNvPr>
            <p:cNvSpPr/>
            <p:nvPr/>
          </p:nvSpPr>
          <p:spPr>
            <a:xfrm>
              <a:off x="2753927" y="6745948"/>
              <a:ext cx="6362491" cy="2689548"/>
            </a:xfrm>
            <a:custGeom>
              <a:avLst/>
              <a:gdLst>
                <a:gd name="connsiteX0" fmla="*/ 0 w 6642637"/>
                <a:gd name="connsiteY0" fmla="*/ 268955 h 2689547"/>
                <a:gd name="connsiteX1" fmla="*/ 268955 w 6642637"/>
                <a:gd name="connsiteY1" fmla="*/ 0 h 2689547"/>
                <a:gd name="connsiteX2" fmla="*/ 6373682 w 6642637"/>
                <a:gd name="connsiteY2" fmla="*/ 0 h 2689547"/>
                <a:gd name="connsiteX3" fmla="*/ 6642637 w 6642637"/>
                <a:gd name="connsiteY3" fmla="*/ 268955 h 2689547"/>
                <a:gd name="connsiteX4" fmla="*/ 6642637 w 6642637"/>
                <a:gd name="connsiteY4" fmla="*/ 2420592 h 2689547"/>
                <a:gd name="connsiteX5" fmla="*/ 6373682 w 6642637"/>
                <a:gd name="connsiteY5" fmla="*/ 2689547 h 2689547"/>
                <a:gd name="connsiteX6" fmla="*/ 268955 w 6642637"/>
                <a:gd name="connsiteY6" fmla="*/ 2689547 h 2689547"/>
                <a:gd name="connsiteX7" fmla="*/ 0 w 6642637"/>
                <a:gd name="connsiteY7" fmla="*/ 2420592 h 2689547"/>
                <a:gd name="connsiteX8" fmla="*/ 0 w 6642637"/>
                <a:gd name="connsiteY8" fmla="*/ 268955 h 26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2637" h="2689547">
                  <a:moveTo>
                    <a:pt x="0" y="268955"/>
                  </a:moveTo>
                  <a:cubicBezTo>
                    <a:pt x="0" y="120415"/>
                    <a:pt x="120415" y="0"/>
                    <a:pt x="268955" y="0"/>
                  </a:cubicBezTo>
                  <a:lnTo>
                    <a:pt x="6373682" y="0"/>
                  </a:lnTo>
                  <a:cubicBezTo>
                    <a:pt x="6522222" y="0"/>
                    <a:pt x="6642637" y="120415"/>
                    <a:pt x="6642637" y="268955"/>
                  </a:cubicBezTo>
                  <a:lnTo>
                    <a:pt x="6642637" y="2420592"/>
                  </a:lnTo>
                  <a:cubicBezTo>
                    <a:pt x="6642637" y="2569132"/>
                    <a:pt x="6522222" y="2689547"/>
                    <a:pt x="6373682" y="2689547"/>
                  </a:cubicBezTo>
                  <a:lnTo>
                    <a:pt x="268955" y="2689547"/>
                  </a:lnTo>
                  <a:cubicBezTo>
                    <a:pt x="120415" y="2689547"/>
                    <a:pt x="0" y="2569132"/>
                    <a:pt x="0" y="2420592"/>
                  </a:cubicBezTo>
                  <a:lnTo>
                    <a:pt x="0" y="268955"/>
                  </a:lnTo>
                  <a:close/>
                </a:path>
              </a:pathLst>
            </a:custGeom>
            <a:noFill/>
            <a:ln w="3175">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081" tIns="731468" rIns="2051873" bIns="167081" numCol="1" spcCol="1270" anchor="b" anchorCtr="0">
              <a:noAutofit/>
            </a:bodyPr>
            <a:lstStyle/>
            <a:p>
              <a:pPr marL="285750" lvl="1" indent="-285750" algn="l" defTabSz="1422400">
                <a:lnSpc>
                  <a:spcPct val="90000"/>
                </a:lnSpc>
                <a:spcBef>
                  <a:spcPct val="0"/>
                </a:spcBef>
                <a:spcAft>
                  <a:spcPct val="15000"/>
                </a:spcAft>
                <a:buFontTx/>
                <a:buNone/>
              </a:pPr>
              <a:r>
                <a:rPr lang="de-DE" sz="3600" kern="1200" dirty="0">
                  <a:solidFill>
                    <a:schemeClr val="tx2">
                      <a:lumMod val="75000"/>
                    </a:schemeClr>
                  </a:solidFill>
                  <a:latin typeface="NexusSansPro" panose="020B0504030101020102" pitchFamily="34" charset="77"/>
                  <a:cs typeface="NexusSansPro" panose="020B0504030101020102" pitchFamily="34" charset="77"/>
                </a:rPr>
                <a:t>	</a:t>
              </a:r>
              <a:r>
                <a:rPr lang="de-DE" sz="3200" kern="1200" dirty="0">
                  <a:solidFill>
                    <a:schemeClr val="tx2">
                      <a:lumMod val="75000"/>
                    </a:schemeClr>
                  </a:solidFill>
                  <a:latin typeface="NexusSansPro" panose="020B0504030101020102" pitchFamily="34" charset="77"/>
                  <a:cs typeface="NexusSansPro" panose="020B0504030101020102" pitchFamily="34" charset="77"/>
                </a:rPr>
                <a:t>Welche Rolle </a:t>
              </a:r>
              <a:br>
                <a:rPr lang="de-DE" sz="3200" kern="1200" dirty="0">
                  <a:solidFill>
                    <a:schemeClr val="tx2">
                      <a:lumMod val="75000"/>
                    </a:schemeClr>
                  </a:solidFill>
                  <a:latin typeface="NexusSansPro" panose="020B0504030101020102" pitchFamily="34" charset="77"/>
                  <a:cs typeface="NexusSansPro" panose="020B0504030101020102" pitchFamily="34" charset="77"/>
                </a:rPr>
              </a:br>
              <a:r>
                <a:rPr lang="de-DE" sz="3200" kern="1200" dirty="0">
                  <a:solidFill>
                    <a:schemeClr val="tx2">
                      <a:lumMod val="75000"/>
                    </a:schemeClr>
                  </a:solidFill>
                  <a:latin typeface="NexusSansPro" panose="020B0504030101020102" pitchFamily="34" charset="77"/>
                  <a:cs typeface="NexusSansPro" panose="020B0504030101020102" pitchFamily="34" charset="77"/>
                </a:rPr>
                <a:t>spielt Sprache als Medium und Gegenstand von Kritik? </a:t>
              </a:r>
            </a:p>
          </p:txBody>
        </p:sp>
        <p:sp>
          <p:nvSpPr>
            <p:cNvPr id="7" name="Freihandform 6">
              <a:extLst>
                <a:ext uri="{FF2B5EF4-FFF2-40B4-BE49-F238E27FC236}">
                  <a16:creationId xmlns:a16="http://schemas.microsoft.com/office/drawing/2014/main" id="{409F24E6-61F5-7849-BB55-7C51DDCFB73D}"/>
                </a:ext>
              </a:extLst>
            </p:cNvPr>
            <p:cNvSpPr/>
            <p:nvPr/>
          </p:nvSpPr>
          <p:spPr>
            <a:xfrm>
              <a:off x="10644360" y="3213984"/>
              <a:ext cx="6862608" cy="2958006"/>
            </a:xfrm>
            <a:custGeom>
              <a:avLst/>
              <a:gdLst>
                <a:gd name="connsiteX0" fmla="*/ 0 w 6642637"/>
                <a:gd name="connsiteY0" fmla="*/ 269407 h 2694070"/>
                <a:gd name="connsiteX1" fmla="*/ 269407 w 6642637"/>
                <a:gd name="connsiteY1" fmla="*/ 0 h 2694070"/>
                <a:gd name="connsiteX2" fmla="*/ 6373230 w 6642637"/>
                <a:gd name="connsiteY2" fmla="*/ 0 h 2694070"/>
                <a:gd name="connsiteX3" fmla="*/ 6642637 w 6642637"/>
                <a:gd name="connsiteY3" fmla="*/ 269407 h 2694070"/>
                <a:gd name="connsiteX4" fmla="*/ 6642637 w 6642637"/>
                <a:gd name="connsiteY4" fmla="*/ 2424663 h 2694070"/>
                <a:gd name="connsiteX5" fmla="*/ 6373230 w 6642637"/>
                <a:gd name="connsiteY5" fmla="*/ 2694070 h 2694070"/>
                <a:gd name="connsiteX6" fmla="*/ 269407 w 6642637"/>
                <a:gd name="connsiteY6" fmla="*/ 2694070 h 2694070"/>
                <a:gd name="connsiteX7" fmla="*/ 0 w 6642637"/>
                <a:gd name="connsiteY7" fmla="*/ 2424663 h 2694070"/>
                <a:gd name="connsiteX8" fmla="*/ 0 w 6642637"/>
                <a:gd name="connsiteY8" fmla="*/ 269407 h 269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2637" h="2694070">
                  <a:moveTo>
                    <a:pt x="0" y="269407"/>
                  </a:moveTo>
                  <a:cubicBezTo>
                    <a:pt x="0" y="120618"/>
                    <a:pt x="120618" y="0"/>
                    <a:pt x="269407" y="0"/>
                  </a:cubicBezTo>
                  <a:lnTo>
                    <a:pt x="6373230" y="0"/>
                  </a:lnTo>
                  <a:cubicBezTo>
                    <a:pt x="6522019" y="0"/>
                    <a:pt x="6642637" y="120618"/>
                    <a:pt x="6642637" y="269407"/>
                  </a:cubicBezTo>
                  <a:lnTo>
                    <a:pt x="6642637" y="2424663"/>
                  </a:lnTo>
                  <a:cubicBezTo>
                    <a:pt x="6642637" y="2573452"/>
                    <a:pt x="6522019" y="2694070"/>
                    <a:pt x="6373230" y="2694070"/>
                  </a:cubicBezTo>
                  <a:lnTo>
                    <a:pt x="269407" y="2694070"/>
                  </a:lnTo>
                  <a:cubicBezTo>
                    <a:pt x="120618" y="2694070"/>
                    <a:pt x="0" y="2573452"/>
                    <a:pt x="0" y="2424663"/>
                  </a:cubicBezTo>
                  <a:lnTo>
                    <a:pt x="0" y="269407"/>
                  </a:lnTo>
                  <a:close/>
                </a:path>
              </a:pathLst>
            </a:custGeom>
            <a:noFill/>
            <a:ln w="3175">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51972" tIns="59180" rIns="419180" bIns="732698" numCol="1" spcCol="1270" anchor="ctr" anchorCtr="0">
              <a:noAutofit/>
            </a:bodyPr>
            <a:lstStyle/>
            <a:p>
              <a:pPr marL="285750" lvl="1" indent="-285750" algn="r" defTabSz="1422400">
                <a:lnSpc>
                  <a:spcPct val="90000"/>
                </a:lnSpc>
                <a:spcBef>
                  <a:spcPct val="0"/>
                </a:spcBef>
                <a:spcAft>
                  <a:spcPct val="15000"/>
                </a:spcAft>
                <a:buNone/>
              </a:pPr>
              <a:r>
                <a:rPr lang="de-DE" sz="3200" dirty="0">
                  <a:solidFill>
                    <a:schemeClr val="tx2">
                      <a:lumMod val="75000"/>
                    </a:schemeClr>
                  </a:solidFill>
                  <a:latin typeface="NexusSansPro" panose="020B0504030101020102" pitchFamily="34" charset="77"/>
                  <a:cs typeface="NexusSansPro" panose="020B0504030101020102" pitchFamily="34" charset="77"/>
                </a:rPr>
                <a:t>Wie ist das </a:t>
              </a:r>
              <a:r>
                <a:rPr lang="de-DE" sz="3200" kern="1200" dirty="0">
                  <a:solidFill>
                    <a:schemeClr val="tx2">
                      <a:lumMod val="75000"/>
                    </a:schemeClr>
                  </a:solidFill>
                  <a:latin typeface="NexusSansPro" panose="020B0504030101020102" pitchFamily="34" charset="77"/>
                  <a:cs typeface="NexusSansPro" panose="020B0504030101020102" pitchFamily="34" charset="77"/>
                </a:rPr>
                <a:t>Verhältnis von Kontinuität und Diskontinuität?</a:t>
              </a:r>
            </a:p>
          </p:txBody>
        </p:sp>
        <p:sp>
          <p:nvSpPr>
            <p:cNvPr id="8" name="Freihandform 7">
              <a:extLst>
                <a:ext uri="{FF2B5EF4-FFF2-40B4-BE49-F238E27FC236}">
                  <a16:creationId xmlns:a16="http://schemas.microsoft.com/office/drawing/2014/main" id="{71DCD160-D462-9347-8792-6C4357BF5992}"/>
                </a:ext>
              </a:extLst>
            </p:cNvPr>
            <p:cNvSpPr/>
            <p:nvPr/>
          </p:nvSpPr>
          <p:spPr>
            <a:xfrm>
              <a:off x="2753927" y="3023562"/>
              <a:ext cx="6300230" cy="2693106"/>
            </a:xfrm>
            <a:custGeom>
              <a:avLst/>
              <a:gdLst>
                <a:gd name="connsiteX0" fmla="*/ 0 w 6642637"/>
                <a:gd name="connsiteY0" fmla="*/ 269311 h 2693106"/>
                <a:gd name="connsiteX1" fmla="*/ 269311 w 6642637"/>
                <a:gd name="connsiteY1" fmla="*/ 0 h 2693106"/>
                <a:gd name="connsiteX2" fmla="*/ 6373326 w 6642637"/>
                <a:gd name="connsiteY2" fmla="*/ 0 h 2693106"/>
                <a:gd name="connsiteX3" fmla="*/ 6642637 w 6642637"/>
                <a:gd name="connsiteY3" fmla="*/ 269311 h 2693106"/>
                <a:gd name="connsiteX4" fmla="*/ 6642637 w 6642637"/>
                <a:gd name="connsiteY4" fmla="*/ 2423795 h 2693106"/>
                <a:gd name="connsiteX5" fmla="*/ 6373326 w 6642637"/>
                <a:gd name="connsiteY5" fmla="*/ 2693106 h 2693106"/>
                <a:gd name="connsiteX6" fmla="*/ 269311 w 6642637"/>
                <a:gd name="connsiteY6" fmla="*/ 2693106 h 2693106"/>
                <a:gd name="connsiteX7" fmla="*/ 0 w 6642637"/>
                <a:gd name="connsiteY7" fmla="*/ 2423795 h 2693106"/>
                <a:gd name="connsiteX8" fmla="*/ 0 w 6642637"/>
                <a:gd name="connsiteY8" fmla="*/ 269311 h 269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2637" h="2693106">
                  <a:moveTo>
                    <a:pt x="0" y="269311"/>
                  </a:moveTo>
                  <a:cubicBezTo>
                    <a:pt x="0" y="120575"/>
                    <a:pt x="120575" y="0"/>
                    <a:pt x="269311" y="0"/>
                  </a:cubicBezTo>
                  <a:lnTo>
                    <a:pt x="6373326" y="0"/>
                  </a:lnTo>
                  <a:cubicBezTo>
                    <a:pt x="6522062" y="0"/>
                    <a:pt x="6642637" y="120575"/>
                    <a:pt x="6642637" y="269311"/>
                  </a:cubicBezTo>
                  <a:lnTo>
                    <a:pt x="6642637" y="2423795"/>
                  </a:lnTo>
                  <a:cubicBezTo>
                    <a:pt x="6642637" y="2572531"/>
                    <a:pt x="6522062" y="2693106"/>
                    <a:pt x="6373326" y="2693106"/>
                  </a:cubicBezTo>
                  <a:lnTo>
                    <a:pt x="269311" y="2693106"/>
                  </a:lnTo>
                  <a:cubicBezTo>
                    <a:pt x="120575" y="2693106"/>
                    <a:pt x="0" y="2572531"/>
                    <a:pt x="0" y="2423795"/>
                  </a:cubicBezTo>
                  <a:lnTo>
                    <a:pt x="0" y="269311"/>
                  </a:lnTo>
                  <a:close/>
                </a:path>
              </a:pathLst>
            </a:custGeom>
            <a:noFill/>
            <a:ln w="3175">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9159" tIns="383159" rIns="2051951" bIns="732436" numCol="1" spcCol="1270" anchor="t" anchorCtr="0">
              <a:noAutofit/>
            </a:bodyPr>
            <a:lstStyle/>
            <a:p>
              <a:pPr marL="285750" lvl="1" indent="-285750" algn="l" defTabSz="1422400">
                <a:lnSpc>
                  <a:spcPct val="90000"/>
                </a:lnSpc>
                <a:spcBef>
                  <a:spcPct val="0"/>
                </a:spcBef>
                <a:spcAft>
                  <a:spcPct val="15000"/>
                </a:spcAft>
                <a:buFontTx/>
                <a:buNone/>
              </a:pPr>
              <a:r>
                <a:rPr lang="de-DE" sz="3600" kern="1200" dirty="0">
                  <a:solidFill>
                    <a:schemeClr val="tx2">
                      <a:lumMod val="75000"/>
                    </a:schemeClr>
                  </a:solidFill>
                  <a:latin typeface="NexusSansPro" panose="020B0504030101020102" pitchFamily="34" charset="77"/>
                  <a:cs typeface="NexusSansPro" panose="020B0504030101020102" pitchFamily="34" charset="77"/>
                </a:rPr>
                <a:t>	</a:t>
              </a:r>
              <a:r>
                <a:rPr lang="de-DE" sz="3200" kern="1200" dirty="0">
                  <a:solidFill>
                    <a:schemeClr val="tx2">
                      <a:lumMod val="75000"/>
                    </a:schemeClr>
                  </a:solidFill>
                  <a:latin typeface="NexusSansPro" panose="020B0504030101020102" pitchFamily="34" charset="77"/>
                  <a:cs typeface="NexusSansPro" panose="020B0504030101020102" pitchFamily="34" charset="77"/>
                </a:rPr>
                <a:t>Wie sind Standards in den Praktiken immanent mit Kritik verbunden?</a:t>
              </a:r>
            </a:p>
          </p:txBody>
        </p:sp>
        <p:sp>
          <p:nvSpPr>
            <p:cNvPr id="9" name="Freihandform 8">
              <a:extLst>
                <a:ext uri="{FF2B5EF4-FFF2-40B4-BE49-F238E27FC236}">
                  <a16:creationId xmlns:a16="http://schemas.microsoft.com/office/drawing/2014/main" id="{8D4DA083-997A-8948-B23A-DFB23DA2B4E2}"/>
                </a:ext>
              </a:extLst>
            </p:cNvPr>
            <p:cNvSpPr/>
            <p:nvPr/>
          </p:nvSpPr>
          <p:spPr>
            <a:xfrm>
              <a:off x="6923498" y="3214694"/>
              <a:ext cx="3106551" cy="3106551"/>
            </a:xfrm>
            <a:custGeom>
              <a:avLst/>
              <a:gdLst>
                <a:gd name="connsiteX0" fmla="*/ 0 w 3106551"/>
                <a:gd name="connsiteY0" fmla="*/ 3106551 h 3106551"/>
                <a:gd name="connsiteX1" fmla="*/ 3106551 w 3106551"/>
                <a:gd name="connsiteY1" fmla="*/ 0 h 3106551"/>
                <a:gd name="connsiteX2" fmla="*/ 3106551 w 3106551"/>
                <a:gd name="connsiteY2" fmla="*/ 3106551 h 3106551"/>
                <a:gd name="connsiteX3" fmla="*/ 0 w 3106551"/>
                <a:gd name="connsiteY3" fmla="*/ 3106551 h 3106551"/>
              </a:gdLst>
              <a:ahLst/>
              <a:cxnLst>
                <a:cxn ang="0">
                  <a:pos x="connsiteX0" y="connsiteY0"/>
                </a:cxn>
                <a:cxn ang="0">
                  <a:pos x="connsiteX1" y="connsiteY1"/>
                </a:cxn>
                <a:cxn ang="0">
                  <a:pos x="connsiteX2" y="connsiteY2"/>
                </a:cxn>
                <a:cxn ang="0">
                  <a:pos x="connsiteX3" y="connsiteY3"/>
                </a:cxn>
              </a:cxnLst>
              <a:rect l="l" t="t" r="r" b="b"/>
              <a:pathLst>
                <a:path w="3106551" h="3106551">
                  <a:moveTo>
                    <a:pt x="0" y="3106551"/>
                  </a:moveTo>
                  <a:cubicBezTo>
                    <a:pt x="0" y="1390850"/>
                    <a:pt x="1390850" y="0"/>
                    <a:pt x="3106551" y="0"/>
                  </a:cubicBezTo>
                  <a:lnTo>
                    <a:pt x="3106551" y="3106551"/>
                  </a:lnTo>
                  <a:lnTo>
                    <a:pt x="0" y="3106551"/>
                  </a:lnTo>
                  <a:close/>
                </a:path>
              </a:pathLst>
            </a:custGeom>
            <a:solidFill>
              <a:srgbClr val="B2D345">
                <a:alpha val="80000"/>
              </a:srgbClr>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27999" tIns="648000" rIns="0" bIns="0" numCol="1" spcCol="1270" anchor="t" anchorCtr="0">
              <a:noAutofit/>
            </a:bodyPr>
            <a:lstStyle/>
            <a:p>
              <a:pPr marL="0" lvl="0" indent="0" algn="ctr" defTabSz="1466850">
                <a:lnSpc>
                  <a:spcPct val="90000"/>
                </a:lnSpc>
                <a:spcBef>
                  <a:spcPct val="0"/>
                </a:spcBef>
                <a:spcAft>
                  <a:spcPct val="35000"/>
                </a:spcAft>
                <a:buNone/>
              </a:pPr>
              <a:r>
                <a:rPr lang="de-DE" sz="3600" kern="1200" dirty="0">
                  <a:solidFill>
                    <a:srgbClr val="003366"/>
                  </a:solidFill>
                  <a:latin typeface="NexusSansPro" panose="020B0504030101020102" pitchFamily="34" charset="77"/>
                  <a:cs typeface="NexusSansPro" panose="020B0504030101020102" pitchFamily="34" charset="77"/>
                </a:rPr>
                <a:t>1. </a:t>
              </a:r>
              <a:br>
                <a:rPr lang="de-DE" sz="3600" kern="1200" dirty="0">
                  <a:solidFill>
                    <a:srgbClr val="003366"/>
                  </a:solidFill>
                  <a:latin typeface="NexusSansPro" panose="020B0504030101020102" pitchFamily="34" charset="77"/>
                  <a:cs typeface="NexusSansPro" panose="020B0504030101020102" pitchFamily="34" charset="77"/>
                </a:rPr>
              </a:br>
              <a:r>
                <a:rPr lang="de-DE" sz="3600" kern="1200" dirty="0">
                  <a:solidFill>
                    <a:srgbClr val="003366"/>
                  </a:solidFill>
                  <a:latin typeface="NexusSansPro" panose="020B0504030101020102" pitchFamily="34" charset="77"/>
                  <a:cs typeface="NexusSansPro" panose="020B0504030101020102" pitchFamily="34" charset="77"/>
                </a:rPr>
                <a:t>Norm +  Kritik</a:t>
              </a:r>
              <a:endParaRPr lang="de-DE" sz="3600" kern="1200" dirty="0">
                <a:latin typeface="NexusSansPro" panose="020B0504030101020102" pitchFamily="34" charset="77"/>
                <a:cs typeface="NexusSansPro" panose="020B0504030101020102" pitchFamily="34" charset="77"/>
              </a:endParaRPr>
            </a:p>
          </p:txBody>
        </p:sp>
        <p:sp>
          <p:nvSpPr>
            <p:cNvPr id="10" name="Freihandform 9">
              <a:extLst>
                <a:ext uri="{FF2B5EF4-FFF2-40B4-BE49-F238E27FC236}">
                  <a16:creationId xmlns:a16="http://schemas.microsoft.com/office/drawing/2014/main" id="{4EE83B97-9162-3C44-B9E6-9DD1807E2006}"/>
                </a:ext>
              </a:extLst>
            </p:cNvPr>
            <p:cNvSpPr/>
            <p:nvPr/>
          </p:nvSpPr>
          <p:spPr>
            <a:xfrm>
              <a:off x="10186758" y="3213984"/>
              <a:ext cx="3106551" cy="3106551"/>
            </a:xfrm>
            <a:custGeom>
              <a:avLst/>
              <a:gdLst>
                <a:gd name="connsiteX0" fmla="*/ 0 w 3106551"/>
                <a:gd name="connsiteY0" fmla="*/ 3106551 h 3106551"/>
                <a:gd name="connsiteX1" fmla="*/ 3106551 w 3106551"/>
                <a:gd name="connsiteY1" fmla="*/ 0 h 3106551"/>
                <a:gd name="connsiteX2" fmla="*/ 3106551 w 3106551"/>
                <a:gd name="connsiteY2" fmla="*/ 3106551 h 3106551"/>
                <a:gd name="connsiteX3" fmla="*/ 0 w 3106551"/>
                <a:gd name="connsiteY3" fmla="*/ 3106551 h 3106551"/>
              </a:gdLst>
              <a:ahLst/>
              <a:cxnLst>
                <a:cxn ang="0">
                  <a:pos x="connsiteX0" y="connsiteY0"/>
                </a:cxn>
                <a:cxn ang="0">
                  <a:pos x="connsiteX1" y="connsiteY1"/>
                </a:cxn>
                <a:cxn ang="0">
                  <a:pos x="connsiteX2" y="connsiteY2"/>
                </a:cxn>
                <a:cxn ang="0">
                  <a:pos x="connsiteX3" y="connsiteY3"/>
                </a:cxn>
              </a:cxnLst>
              <a:rect l="l" t="t" r="r" b="b"/>
              <a:pathLst>
                <a:path w="3106551" h="3106551">
                  <a:moveTo>
                    <a:pt x="0" y="0"/>
                  </a:moveTo>
                  <a:cubicBezTo>
                    <a:pt x="1715701" y="0"/>
                    <a:pt x="3106551" y="1390850"/>
                    <a:pt x="3106551" y="3106551"/>
                  </a:cubicBezTo>
                  <a:lnTo>
                    <a:pt x="0" y="3106551"/>
                  </a:lnTo>
                  <a:lnTo>
                    <a:pt x="0" y="0"/>
                  </a:lnTo>
                  <a:close/>
                </a:path>
              </a:pathLst>
            </a:custGeom>
            <a:solidFill>
              <a:srgbClr val="B2D345">
                <a:alpha val="80000"/>
              </a:srgbClr>
            </a:solid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txBody>
            <a:bodyPr spcFirstLastPara="0" vert="horz" wrap="square" lIns="0" tIns="720000" rIns="720000" bIns="0" numCol="1" spcCol="1270" anchor="t" anchorCtr="0">
              <a:noAutofit/>
            </a:bodyPr>
            <a:lstStyle/>
            <a:p>
              <a:pPr marL="0" lvl="0" indent="0" algn="ctr" defTabSz="1466850">
                <a:lnSpc>
                  <a:spcPct val="90000"/>
                </a:lnSpc>
                <a:spcBef>
                  <a:spcPct val="0"/>
                </a:spcBef>
                <a:spcAft>
                  <a:spcPct val="35000"/>
                </a:spcAft>
                <a:buNone/>
              </a:pPr>
              <a:r>
                <a:rPr lang="de-DE" sz="3600" kern="1200" spc="0" dirty="0">
                  <a:solidFill>
                    <a:srgbClr val="003366"/>
                  </a:solidFill>
                  <a:latin typeface="NexusSansPro" panose="020B0504030101020102" pitchFamily="34" charset="77"/>
                  <a:cs typeface="NexusSansPro" panose="020B0504030101020102" pitchFamily="34" charset="77"/>
                </a:rPr>
                <a:t>2. </a:t>
              </a:r>
              <a:br>
                <a:rPr lang="de-DE" sz="3600" kern="1200" spc="0" dirty="0">
                  <a:solidFill>
                    <a:srgbClr val="003366"/>
                  </a:solidFill>
                  <a:latin typeface="NexusSansPro" panose="020B0504030101020102" pitchFamily="34" charset="77"/>
                  <a:cs typeface="NexusSansPro" panose="020B0504030101020102" pitchFamily="34" charset="77"/>
                </a:rPr>
              </a:br>
              <a:r>
                <a:rPr lang="de-DE" sz="3600" kern="1200" spc="0" dirty="0">
                  <a:solidFill>
                    <a:srgbClr val="003366"/>
                  </a:solidFill>
                  <a:latin typeface="NexusSansPro" panose="020B0504030101020102" pitchFamily="34" charset="77"/>
                  <a:cs typeface="NexusSansPro" panose="020B0504030101020102" pitchFamily="34" charset="77"/>
                </a:rPr>
                <a:t>Wandel</a:t>
              </a:r>
              <a:br>
                <a:rPr lang="de-DE" sz="3600" kern="1200" spc="0" dirty="0">
                  <a:solidFill>
                    <a:srgbClr val="003366"/>
                  </a:solidFill>
                  <a:latin typeface="NexusSansPro" panose="020B0504030101020102" pitchFamily="34" charset="77"/>
                  <a:cs typeface="NexusSansPro" panose="020B0504030101020102" pitchFamily="34" charset="77"/>
                </a:rPr>
              </a:br>
              <a:endParaRPr lang="de-DE" sz="3600" kern="1200" spc="0" dirty="0">
                <a:latin typeface="NexusSansPro" panose="020B0504030101020102" pitchFamily="34" charset="77"/>
                <a:cs typeface="NexusSansPro" panose="020B0504030101020102" pitchFamily="34" charset="77"/>
              </a:endParaRPr>
            </a:p>
          </p:txBody>
        </p:sp>
        <p:sp>
          <p:nvSpPr>
            <p:cNvPr id="11" name="Freihandform 10">
              <a:extLst>
                <a:ext uri="{FF2B5EF4-FFF2-40B4-BE49-F238E27FC236}">
                  <a16:creationId xmlns:a16="http://schemas.microsoft.com/office/drawing/2014/main" id="{5233E03B-FAF3-4845-ABA6-5211ABEB6660}"/>
                </a:ext>
              </a:extLst>
            </p:cNvPr>
            <p:cNvSpPr/>
            <p:nvPr/>
          </p:nvSpPr>
          <p:spPr>
            <a:xfrm>
              <a:off x="10186758" y="6530712"/>
              <a:ext cx="3267348" cy="3106552"/>
            </a:xfrm>
            <a:custGeom>
              <a:avLst/>
              <a:gdLst>
                <a:gd name="connsiteX0" fmla="*/ 0 w 3106551"/>
                <a:gd name="connsiteY0" fmla="*/ 3106551 h 3106551"/>
                <a:gd name="connsiteX1" fmla="*/ 3106551 w 3106551"/>
                <a:gd name="connsiteY1" fmla="*/ 0 h 3106551"/>
                <a:gd name="connsiteX2" fmla="*/ 3106551 w 3106551"/>
                <a:gd name="connsiteY2" fmla="*/ 3106551 h 3106551"/>
                <a:gd name="connsiteX3" fmla="*/ 0 w 3106551"/>
                <a:gd name="connsiteY3" fmla="*/ 3106551 h 3106551"/>
              </a:gdLst>
              <a:ahLst/>
              <a:cxnLst>
                <a:cxn ang="0">
                  <a:pos x="connsiteX0" y="connsiteY0"/>
                </a:cxn>
                <a:cxn ang="0">
                  <a:pos x="connsiteX1" y="connsiteY1"/>
                </a:cxn>
                <a:cxn ang="0">
                  <a:pos x="connsiteX2" y="connsiteY2"/>
                </a:cxn>
                <a:cxn ang="0">
                  <a:pos x="connsiteX3" y="connsiteY3"/>
                </a:cxn>
              </a:cxnLst>
              <a:rect l="l" t="t" r="r" b="b"/>
              <a:pathLst>
                <a:path w="3106551" h="3106551">
                  <a:moveTo>
                    <a:pt x="3106551" y="0"/>
                  </a:moveTo>
                  <a:cubicBezTo>
                    <a:pt x="3106551" y="1715701"/>
                    <a:pt x="1715701" y="3106551"/>
                    <a:pt x="0" y="3106551"/>
                  </a:cubicBezTo>
                  <a:lnTo>
                    <a:pt x="0" y="0"/>
                  </a:lnTo>
                  <a:lnTo>
                    <a:pt x="3106551" y="0"/>
                  </a:lnTo>
                  <a:close/>
                </a:path>
              </a:pathLst>
            </a:custGeom>
            <a:solidFill>
              <a:srgbClr val="B2D345">
                <a:alpha val="80000"/>
              </a:srgbClr>
            </a:solid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txBody>
            <a:bodyPr spcFirstLastPara="0" vert="horz" wrap="square" lIns="0" tIns="1" rIns="720000" bIns="792000" numCol="1" spcCol="1270" anchor="b" anchorCtr="0">
              <a:noAutofit/>
            </a:bodyPr>
            <a:lstStyle/>
            <a:p>
              <a:pPr marL="0" lvl="0" indent="0" algn="ctr" defTabSz="1466850">
                <a:lnSpc>
                  <a:spcPct val="90000"/>
                </a:lnSpc>
                <a:spcBef>
                  <a:spcPct val="0"/>
                </a:spcBef>
                <a:spcAft>
                  <a:spcPct val="35000"/>
                </a:spcAft>
                <a:buNone/>
              </a:pPr>
              <a:r>
                <a:rPr lang="de-DE" sz="3600" kern="1200" spc="0" dirty="0">
                  <a:solidFill>
                    <a:srgbClr val="003366"/>
                  </a:solidFill>
                  <a:latin typeface="NexusSansPro" panose="020B0504030101020102" pitchFamily="34" charset="77"/>
                  <a:cs typeface="NexusSansPro" panose="020B0504030101020102" pitchFamily="34" charset="77"/>
                </a:rPr>
                <a:t>Selbst-</a:t>
              </a:r>
              <a:br>
                <a:rPr lang="de-DE" sz="3600" kern="1200" spc="0" dirty="0">
                  <a:solidFill>
                    <a:srgbClr val="003366"/>
                  </a:solidFill>
                  <a:latin typeface="NexusSansPro" panose="020B0504030101020102" pitchFamily="34" charset="77"/>
                  <a:cs typeface="NexusSansPro" panose="020B0504030101020102" pitchFamily="34" charset="77"/>
                </a:rPr>
              </a:br>
              <a:r>
                <a:rPr lang="de-DE" sz="3600" kern="1200" spc="0" dirty="0" err="1">
                  <a:solidFill>
                    <a:srgbClr val="003366"/>
                  </a:solidFill>
                  <a:latin typeface="NexusSansPro" panose="020B0504030101020102" pitchFamily="34" charset="77"/>
                  <a:cs typeface="NexusSansPro" panose="020B0504030101020102" pitchFamily="34" charset="77"/>
                </a:rPr>
                <a:t>konzeption</a:t>
              </a:r>
              <a:r>
                <a:rPr lang="de-DE" sz="3600" dirty="0">
                  <a:solidFill>
                    <a:srgbClr val="003366"/>
                  </a:solidFill>
                  <a:latin typeface="NexusSansPro" panose="020B0504030101020102" pitchFamily="34" charset="77"/>
                  <a:cs typeface="NexusSansPro" panose="020B0504030101020102" pitchFamily="34" charset="77"/>
                </a:rPr>
                <a:t> </a:t>
              </a:r>
              <a:br>
                <a:rPr lang="de-DE" sz="3600" dirty="0">
                  <a:solidFill>
                    <a:srgbClr val="003366"/>
                  </a:solidFill>
                  <a:latin typeface="NexusSansPro" panose="020B0504030101020102" pitchFamily="34" charset="77"/>
                  <a:cs typeface="NexusSansPro" panose="020B0504030101020102" pitchFamily="34" charset="77"/>
                </a:rPr>
              </a:br>
              <a:r>
                <a:rPr lang="de-DE" sz="3600" dirty="0">
                  <a:solidFill>
                    <a:srgbClr val="003366"/>
                  </a:solidFill>
                  <a:latin typeface="NexusSansPro" panose="020B0504030101020102" pitchFamily="34" charset="77"/>
                  <a:cs typeface="NexusSansPro" panose="020B0504030101020102" pitchFamily="34" charset="77"/>
                </a:rPr>
                <a:t>3.</a:t>
              </a:r>
              <a:endParaRPr lang="de-DE" sz="3600" kern="1200" dirty="0">
                <a:latin typeface="NexusSansPro" panose="020B0504030101020102" pitchFamily="34" charset="77"/>
                <a:cs typeface="NexusSansPro" panose="020B0504030101020102" pitchFamily="34" charset="77"/>
              </a:endParaRPr>
            </a:p>
          </p:txBody>
        </p:sp>
        <p:sp>
          <p:nvSpPr>
            <p:cNvPr id="12" name="Freihandform 11">
              <a:extLst>
                <a:ext uri="{FF2B5EF4-FFF2-40B4-BE49-F238E27FC236}">
                  <a16:creationId xmlns:a16="http://schemas.microsoft.com/office/drawing/2014/main" id="{563AED2E-7D11-1A41-AFBF-221F6BAC55B4}"/>
                </a:ext>
              </a:extLst>
            </p:cNvPr>
            <p:cNvSpPr/>
            <p:nvPr/>
          </p:nvSpPr>
          <p:spPr>
            <a:xfrm>
              <a:off x="6923498" y="6530713"/>
              <a:ext cx="3106551" cy="3106551"/>
            </a:xfrm>
            <a:custGeom>
              <a:avLst/>
              <a:gdLst>
                <a:gd name="connsiteX0" fmla="*/ 0 w 3106551"/>
                <a:gd name="connsiteY0" fmla="*/ 3106551 h 3106551"/>
                <a:gd name="connsiteX1" fmla="*/ 3106551 w 3106551"/>
                <a:gd name="connsiteY1" fmla="*/ 0 h 3106551"/>
                <a:gd name="connsiteX2" fmla="*/ 3106551 w 3106551"/>
                <a:gd name="connsiteY2" fmla="*/ 3106551 h 3106551"/>
                <a:gd name="connsiteX3" fmla="*/ 0 w 3106551"/>
                <a:gd name="connsiteY3" fmla="*/ 3106551 h 3106551"/>
              </a:gdLst>
              <a:ahLst/>
              <a:cxnLst>
                <a:cxn ang="0">
                  <a:pos x="connsiteX0" y="connsiteY0"/>
                </a:cxn>
                <a:cxn ang="0">
                  <a:pos x="connsiteX1" y="connsiteY1"/>
                </a:cxn>
                <a:cxn ang="0">
                  <a:pos x="connsiteX2" y="connsiteY2"/>
                </a:cxn>
                <a:cxn ang="0">
                  <a:pos x="connsiteX3" y="connsiteY3"/>
                </a:cxn>
              </a:cxnLst>
              <a:rect l="l" t="t" r="r" b="b"/>
              <a:pathLst>
                <a:path w="3106551" h="3106551">
                  <a:moveTo>
                    <a:pt x="3106551" y="3106551"/>
                  </a:moveTo>
                  <a:cubicBezTo>
                    <a:pt x="1390850" y="3106551"/>
                    <a:pt x="0" y="1715701"/>
                    <a:pt x="0" y="0"/>
                  </a:cubicBezTo>
                  <a:lnTo>
                    <a:pt x="3106551" y="0"/>
                  </a:lnTo>
                  <a:lnTo>
                    <a:pt x="3106551" y="3106551"/>
                  </a:lnTo>
                  <a:close/>
                </a:path>
              </a:pathLst>
            </a:custGeom>
            <a:solidFill>
              <a:srgbClr val="B2D345">
                <a:alpha val="80000"/>
              </a:srgbClr>
            </a:solid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spcFirstLastPara="0" vert="horz" wrap="square" lIns="684000" tIns="0" rIns="0" bIns="972000" numCol="1" spcCol="1270" anchor="b" anchorCtr="0">
              <a:noAutofit/>
            </a:bodyPr>
            <a:lstStyle/>
            <a:p>
              <a:pPr marL="0" lvl="0" indent="0" algn="ctr" defTabSz="1466850">
                <a:lnSpc>
                  <a:spcPct val="90000"/>
                </a:lnSpc>
                <a:spcBef>
                  <a:spcPct val="0"/>
                </a:spcBef>
                <a:spcAft>
                  <a:spcPct val="35000"/>
                </a:spcAft>
                <a:buNone/>
              </a:pPr>
              <a:br>
                <a:rPr lang="de-DE" sz="3600" kern="1200" dirty="0">
                  <a:solidFill>
                    <a:srgbClr val="003366"/>
                  </a:solidFill>
                  <a:latin typeface="NexusSansPro" panose="020B0504030101020102" pitchFamily="34" charset="77"/>
                  <a:cs typeface="NexusSansPro" panose="020B0504030101020102" pitchFamily="34" charset="77"/>
                </a:rPr>
              </a:br>
              <a:endParaRPr lang="de-DE" sz="3600" kern="1200" dirty="0">
                <a:solidFill>
                  <a:srgbClr val="003366"/>
                </a:solidFill>
                <a:latin typeface="NexusSansPro" panose="020B0504030101020102" pitchFamily="34" charset="77"/>
                <a:cs typeface="NexusSansPro" panose="020B0504030101020102" pitchFamily="34" charset="77"/>
              </a:endParaRPr>
            </a:p>
            <a:p>
              <a:pPr marL="0" lvl="0" indent="0" algn="ctr" defTabSz="1466850">
                <a:lnSpc>
                  <a:spcPct val="90000"/>
                </a:lnSpc>
                <a:spcBef>
                  <a:spcPct val="0"/>
                </a:spcBef>
                <a:spcAft>
                  <a:spcPct val="35000"/>
                </a:spcAft>
                <a:buNone/>
              </a:pPr>
              <a:endParaRPr lang="de-DE" sz="3600" dirty="0">
                <a:solidFill>
                  <a:srgbClr val="003366"/>
                </a:solidFill>
                <a:latin typeface="NexusSansPro" panose="020B0504030101020102" pitchFamily="34" charset="77"/>
                <a:cs typeface="NexusSansPro" panose="020B0504030101020102" pitchFamily="34" charset="77"/>
              </a:endParaRPr>
            </a:p>
            <a:p>
              <a:pPr marL="0" lvl="0" indent="0" algn="ctr" defTabSz="1466850">
                <a:lnSpc>
                  <a:spcPct val="90000"/>
                </a:lnSpc>
                <a:spcBef>
                  <a:spcPct val="0"/>
                </a:spcBef>
                <a:spcAft>
                  <a:spcPct val="35000"/>
                </a:spcAft>
                <a:buNone/>
              </a:pPr>
              <a:endParaRPr lang="de-DE" sz="3600" dirty="0">
                <a:solidFill>
                  <a:srgbClr val="003366"/>
                </a:solidFill>
                <a:latin typeface="NexusSansPro" panose="020B0504030101020102" pitchFamily="34" charset="77"/>
                <a:cs typeface="NexusSansPro" panose="020B0504030101020102" pitchFamily="34" charset="77"/>
              </a:endParaRPr>
            </a:p>
            <a:p>
              <a:pPr marL="0" lvl="0" indent="0" algn="ctr" defTabSz="1466850">
                <a:lnSpc>
                  <a:spcPct val="90000"/>
                </a:lnSpc>
                <a:spcBef>
                  <a:spcPct val="0"/>
                </a:spcBef>
                <a:spcAft>
                  <a:spcPct val="35000"/>
                </a:spcAft>
                <a:buNone/>
              </a:pPr>
              <a:br>
                <a:rPr lang="de-DE" sz="3600" kern="1200" dirty="0">
                  <a:solidFill>
                    <a:srgbClr val="003366"/>
                  </a:solidFill>
                  <a:latin typeface="NexusSansPro" panose="020B0504030101020102" pitchFamily="34" charset="77"/>
                  <a:cs typeface="NexusSansPro" panose="020B0504030101020102" pitchFamily="34" charset="77"/>
                </a:rPr>
              </a:br>
              <a:r>
                <a:rPr lang="de-DE" sz="3600" kern="1200" dirty="0">
                  <a:solidFill>
                    <a:srgbClr val="003366"/>
                  </a:solidFill>
                  <a:latin typeface="NexusSansPro" panose="020B0504030101020102" pitchFamily="34" charset="77"/>
                  <a:cs typeface="NexusSansPro" panose="020B0504030101020102" pitchFamily="34" charset="77"/>
                </a:rPr>
                <a:t>Sprache</a:t>
              </a:r>
              <a:br>
                <a:rPr lang="de-DE" sz="3600" dirty="0">
                  <a:solidFill>
                    <a:srgbClr val="003366"/>
                  </a:solidFill>
                  <a:latin typeface="NexusSansPro" panose="020B0504030101020102" pitchFamily="34" charset="77"/>
                  <a:cs typeface="NexusSansPro" panose="020B0504030101020102" pitchFamily="34" charset="77"/>
                </a:rPr>
              </a:br>
              <a:r>
                <a:rPr lang="de-DE" sz="3600" dirty="0">
                  <a:solidFill>
                    <a:srgbClr val="003366"/>
                  </a:solidFill>
                  <a:latin typeface="NexusSansPro" panose="020B0504030101020102" pitchFamily="34" charset="77"/>
                  <a:cs typeface="NexusSansPro" panose="020B0504030101020102" pitchFamily="34" charset="77"/>
                </a:rPr>
                <a:t>4. </a:t>
              </a:r>
              <a:endParaRPr lang="de-DE" sz="3600" kern="1200" dirty="0">
                <a:latin typeface="NexusSansPro" panose="020B0504030101020102" pitchFamily="34" charset="77"/>
                <a:cs typeface="NexusSansPro" panose="020B0504030101020102" pitchFamily="34" charset="77"/>
              </a:endParaRPr>
            </a:p>
          </p:txBody>
        </p:sp>
        <p:sp>
          <p:nvSpPr>
            <p:cNvPr id="13" name="Gebogener Pfeil 12">
              <a:extLst>
                <a:ext uri="{FF2B5EF4-FFF2-40B4-BE49-F238E27FC236}">
                  <a16:creationId xmlns:a16="http://schemas.microsoft.com/office/drawing/2014/main" id="{3EDCD5D9-01B3-E54E-8B2E-1057EF845B96}"/>
                </a:ext>
              </a:extLst>
            </p:cNvPr>
            <p:cNvSpPr/>
            <p:nvPr/>
          </p:nvSpPr>
          <p:spPr>
            <a:xfrm>
              <a:off x="9540387" y="5813265"/>
              <a:ext cx="1072585" cy="932682"/>
            </a:xfrm>
            <a:prstGeom prst="circularArrow">
              <a:avLst/>
            </a:prstGeom>
            <a:noFill/>
            <a:ln>
              <a:noFill/>
            </a:ln>
          </p:spPr>
          <p:style>
            <a:lnRef idx="2">
              <a:scrgbClr r="0" g="0" b="0"/>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4" name="Gebogener Pfeil 13">
              <a:extLst>
                <a:ext uri="{FF2B5EF4-FFF2-40B4-BE49-F238E27FC236}">
                  <a16:creationId xmlns:a16="http://schemas.microsoft.com/office/drawing/2014/main" id="{DCC9C19C-438E-4941-AAE2-533604E39F03}"/>
                </a:ext>
              </a:extLst>
            </p:cNvPr>
            <p:cNvSpPr/>
            <p:nvPr/>
          </p:nvSpPr>
          <p:spPr>
            <a:xfrm rot="10800000">
              <a:off x="9540387" y="6171989"/>
              <a:ext cx="1072585" cy="932682"/>
            </a:xfrm>
            <a:prstGeom prst="circularArrow">
              <a:avLst/>
            </a:prstGeom>
            <a:noFill/>
            <a:ln>
              <a:noFill/>
            </a:ln>
          </p:spPr>
          <p:style>
            <a:lnRef idx="2">
              <a:scrgbClr r="0" g="0" b="0"/>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2987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5BA07-4C9C-4F4A-A329-9722051334E6}"/>
              </a:ext>
            </a:extLst>
          </p:cNvPr>
          <p:cNvSpPr>
            <a:spLocks noGrp="1"/>
          </p:cNvSpPr>
          <p:nvPr>
            <p:ph type="title"/>
          </p:nvPr>
        </p:nvSpPr>
        <p:spPr/>
        <p:txBody>
          <a:bodyPr/>
          <a:lstStyle/>
          <a:p>
            <a:r>
              <a:rPr lang="de-DE" dirty="0">
                <a:solidFill>
                  <a:srgbClr val="002E5A"/>
                </a:solidFill>
              </a:rPr>
              <a:t>Die Arbeitsformen des GRK</a:t>
            </a:r>
            <a:endParaRPr lang="de-DE" dirty="0"/>
          </a:p>
        </p:txBody>
      </p:sp>
      <p:sp>
        <p:nvSpPr>
          <p:cNvPr id="3" name="Inhaltsplatzhalter 2">
            <a:extLst>
              <a:ext uri="{FF2B5EF4-FFF2-40B4-BE49-F238E27FC236}">
                <a16:creationId xmlns:a16="http://schemas.microsoft.com/office/drawing/2014/main" id="{216A6ED4-F5B4-E74E-905F-D1868039061B}"/>
              </a:ext>
            </a:extLst>
          </p:cNvPr>
          <p:cNvSpPr>
            <a:spLocks noGrp="1"/>
          </p:cNvSpPr>
          <p:nvPr>
            <p:ph sz="half" idx="2"/>
          </p:nvPr>
        </p:nvSpPr>
        <p:spPr>
          <a:xfrm>
            <a:off x="954867" y="2024743"/>
            <a:ext cx="6944534" cy="5909310"/>
          </a:xfrm>
        </p:spPr>
        <p:txBody>
          <a:bodyPr/>
          <a:lstStyle/>
          <a:p>
            <a:pPr marL="457200" indent="-457200">
              <a:buFont typeface="Arial" panose="020B0604020202020204" pitchFamily="34" charset="0"/>
              <a:buChar char="•"/>
            </a:pPr>
            <a:r>
              <a:rPr lang="de-DE" dirty="0">
                <a:solidFill>
                  <a:schemeClr val="tx2">
                    <a:lumMod val="75000"/>
                  </a:schemeClr>
                </a:solidFill>
              </a:rPr>
              <a:t>Der Ort der internen diskursiven Arbeit im Kolleg ist das Kolloquium. Diskutiert wird auf Basis kanonischer Texte der beteiligten Disziplinen und Texte aus dem Kreis des Kollegs.</a:t>
            </a: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Wir verstehen uns als eine Lerngemeinschaft. Das Zusammenführen von 10 verschiedenen Disziplinen in einem gemeinsamen Forum setzt den Willen zum Team Play voraus. </a:t>
            </a:r>
          </a:p>
        </p:txBody>
      </p:sp>
      <p:pic>
        <p:nvPicPr>
          <p:cNvPr id="5" name="Grafik 4" descr="Ein Bild, das Baum, draußen, Haus, Gebäude enthält.&#10;&#10;Automatisch generierte Beschreibung">
            <a:extLst>
              <a:ext uri="{FF2B5EF4-FFF2-40B4-BE49-F238E27FC236}">
                <a16:creationId xmlns:a16="http://schemas.microsoft.com/office/drawing/2014/main" id="{BBC7D48F-25E8-F349-A955-F44CF3525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6600" y="2057400"/>
            <a:ext cx="7450666" cy="3657600"/>
          </a:xfrm>
          <a:prstGeom prst="rect">
            <a:avLst/>
          </a:prstGeom>
        </p:spPr>
      </p:pic>
    </p:spTree>
    <p:extLst>
      <p:ext uri="{BB962C8B-B14F-4D97-AF65-F5344CB8AC3E}">
        <p14:creationId xmlns:p14="http://schemas.microsoft.com/office/powerpoint/2010/main" val="400692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5BA07-4C9C-4F4A-A329-9722051334E6}"/>
              </a:ext>
            </a:extLst>
          </p:cNvPr>
          <p:cNvSpPr>
            <a:spLocks noGrp="1"/>
          </p:cNvSpPr>
          <p:nvPr>
            <p:ph type="title"/>
          </p:nvPr>
        </p:nvSpPr>
        <p:spPr/>
        <p:txBody>
          <a:bodyPr/>
          <a:lstStyle/>
          <a:p>
            <a:r>
              <a:rPr lang="de-DE" dirty="0">
                <a:solidFill>
                  <a:srgbClr val="002E5A"/>
                </a:solidFill>
              </a:rPr>
              <a:t>Weitere Arbeitsformen des GRK</a:t>
            </a:r>
            <a:endParaRPr lang="de-DE" dirty="0"/>
          </a:p>
        </p:txBody>
      </p:sp>
      <p:sp>
        <p:nvSpPr>
          <p:cNvPr id="3" name="Inhaltsplatzhalter 2">
            <a:extLst>
              <a:ext uri="{FF2B5EF4-FFF2-40B4-BE49-F238E27FC236}">
                <a16:creationId xmlns:a16="http://schemas.microsoft.com/office/drawing/2014/main" id="{216A6ED4-F5B4-E74E-905F-D1868039061B}"/>
              </a:ext>
            </a:extLst>
          </p:cNvPr>
          <p:cNvSpPr>
            <a:spLocks noGrp="1"/>
          </p:cNvSpPr>
          <p:nvPr>
            <p:ph sz="half" idx="2"/>
          </p:nvPr>
        </p:nvSpPr>
        <p:spPr>
          <a:xfrm>
            <a:off x="813482" y="2103125"/>
            <a:ext cx="12038917" cy="5416868"/>
          </a:xfrm>
        </p:spPr>
        <p:txBody>
          <a:bodyPr/>
          <a:lstStyle/>
          <a:p>
            <a:endParaRPr lang="de-DE" dirty="0">
              <a:solidFill>
                <a:schemeClr val="tx2">
                  <a:lumMod val="75000"/>
                </a:schemeClr>
              </a:solidFill>
            </a:endParaRPr>
          </a:p>
          <a:p>
            <a:pPr marL="571500" indent="-571500">
              <a:buFont typeface="Arial" panose="020B0604020202020204" pitchFamily="34" charset="0"/>
              <a:buChar char="•"/>
            </a:pPr>
            <a:r>
              <a:rPr lang="de-DE" dirty="0">
                <a:solidFill>
                  <a:schemeClr val="tx2">
                    <a:lumMod val="75000"/>
                  </a:schemeClr>
                </a:solidFill>
              </a:rPr>
              <a:t>Austausch mit Gästen erlauben (auch) Workshops und Seminare sowie eine internationale Tagung im zweiten Jahr.</a:t>
            </a:r>
          </a:p>
          <a:p>
            <a:pPr marL="571500" indent="-571500">
              <a:buFont typeface="Arial" panose="020B0604020202020204" pitchFamily="34" charset="0"/>
              <a:buChar char="•"/>
            </a:pPr>
            <a:endParaRPr lang="de-DE" dirty="0">
              <a:solidFill>
                <a:schemeClr val="tx2">
                  <a:lumMod val="75000"/>
                </a:schemeClr>
              </a:solidFill>
            </a:endParaRPr>
          </a:p>
          <a:p>
            <a:pPr marL="571500" indent="-571500">
              <a:buFont typeface="Arial" panose="020B0604020202020204" pitchFamily="34" charset="0"/>
              <a:buChar char="•"/>
            </a:pPr>
            <a:r>
              <a:rPr lang="de-DE" dirty="0">
                <a:solidFill>
                  <a:schemeClr val="tx2">
                    <a:lumMod val="75000"/>
                  </a:schemeClr>
                </a:solidFill>
              </a:rPr>
              <a:t>Jedes akademische Jahr beginnt mit einem gemeinsamen Wochenende im Umfeld von Berlin.</a:t>
            </a:r>
          </a:p>
          <a:p>
            <a:pPr marL="571500" indent="-571500">
              <a:buFont typeface="Arial" panose="020B0604020202020204" pitchFamily="34" charset="0"/>
              <a:buChar char="•"/>
            </a:pPr>
            <a:endParaRPr lang="de-DE" dirty="0">
              <a:solidFill>
                <a:schemeClr val="tx2">
                  <a:lumMod val="75000"/>
                </a:schemeClr>
              </a:solidFill>
            </a:endParaRPr>
          </a:p>
          <a:p>
            <a:pPr marL="571500" indent="-571500">
              <a:buFont typeface="Arial" panose="020B0604020202020204" pitchFamily="34" charset="0"/>
              <a:buChar char="•"/>
            </a:pPr>
            <a:r>
              <a:rPr lang="de-DE" dirty="0">
                <a:solidFill>
                  <a:schemeClr val="tx2">
                    <a:lumMod val="75000"/>
                  </a:schemeClr>
                </a:solidFill>
              </a:rPr>
              <a:t>Für die ersten vier Semester einer Kohorte visieren wir einen durchschnittlichen Workload von 3 Stunden pro Woche an. Die letzten beiden Semester haben im Sinne des Fokus auf den Abschluss der Dissertation einen  geringeren Workload. </a:t>
            </a:r>
          </a:p>
        </p:txBody>
      </p:sp>
    </p:spTree>
    <p:extLst>
      <p:ext uri="{BB962C8B-B14F-4D97-AF65-F5344CB8AC3E}">
        <p14:creationId xmlns:p14="http://schemas.microsoft.com/office/powerpoint/2010/main" val="389474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3D04F-CA32-0D44-AB82-918A60DC2C84}"/>
              </a:ext>
            </a:extLst>
          </p:cNvPr>
          <p:cNvSpPr>
            <a:spLocks noGrp="1"/>
          </p:cNvSpPr>
          <p:nvPr>
            <p:ph type="title"/>
          </p:nvPr>
        </p:nvSpPr>
        <p:spPr/>
        <p:txBody>
          <a:bodyPr/>
          <a:lstStyle/>
          <a:p>
            <a:r>
              <a:rPr lang="de-DE" dirty="0">
                <a:solidFill>
                  <a:srgbClr val="002E5A"/>
                </a:solidFill>
              </a:rPr>
              <a:t>Beteiligung der Kollegiat*innen</a:t>
            </a:r>
            <a:endParaRPr lang="de-DE" dirty="0"/>
          </a:p>
        </p:txBody>
      </p:sp>
      <p:sp>
        <p:nvSpPr>
          <p:cNvPr id="3" name="Inhaltsplatzhalter 2">
            <a:extLst>
              <a:ext uri="{FF2B5EF4-FFF2-40B4-BE49-F238E27FC236}">
                <a16:creationId xmlns:a16="http://schemas.microsoft.com/office/drawing/2014/main" id="{0D3EAE73-A753-3C41-AE27-97A4B86673D0}"/>
              </a:ext>
            </a:extLst>
          </p:cNvPr>
          <p:cNvSpPr>
            <a:spLocks noGrp="1"/>
          </p:cNvSpPr>
          <p:nvPr>
            <p:ph sz="half" idx="2"/>
          </p:nvPr>
        </p:nvSpPr>
        <p:spPr>
          <a:xfrm>
            <a:off x="813482" y="2103125"/>
            <a:ext cx="12038917" cy="4431983"/>
          </a:xfrm>
        </p:spPr>
        <p:txBody>
          <a:bodyPr/>
          <a:lstStyle/>
          <a:p>
            <a:pPr marL="571500" indent="-571500">
              <a:buFont typeface="Arial" panose="020B0604020202020204" pitchFamily="34" charset="0"/>
              <a:buChar char="•"/>
            </a:pPr>
            <a:r>
              <a:rPr lang="de-DE" dirty="0">
                <a:solidFill>
                  <a:srgbClr val="003366"/>
                </a:solidFill>
              </a:rPr>
              <a:t>Ein Nachdenken über den konstitutiven Zusammenhang von Normen und Kritik setzt eine partizipative Praxis voraus.</a:t>
            </a:r>
          </a:p>
          <a:p>
            <a:endParaRPr lang="de-DE" dirty="0">
              <a:solidFill>
                <a:srgbClr val="003366"/>
              </a:solidFill>
            </a:endParaRPr>
          </a:p>
          <a:p>
            <a:pPr marL="571500" indent="-571500">
              <a:buFont typeface="Arial" panose="020B0604020202020204" pitchFamily="34" charset="0"/>
              <a:buChar char="•"/>
            </a:pPr>
            <a:r>
              <a:rPr lang="de-DE" dirty="0">
                <a:solidFill>
                  <a:schemeClr val="tx2">
                    <a:lumMod val="75000"/>
                  </a:schemeClr>
                </a:solidFill>
              </a:rPr>
              <a:t>Kollegiat*innen werden das Forschungsprogramm des Kollegs und seine Qualifizierungsangebote mitgestalten. </a:t>
            </a:r>
          </a:p>
          <a:p>
            <a:r>
              <a:rPr lang="de-DE" dirty="0">
                <a:solidFill>
                  <a:srgbClr val="003366"/>
                </a:solidFill>
              </a:rPr>
              <a:t> </a:t>
            </a:r>
          </a:p>
          <a:p>
            <a:pPr marL="571500" indent="-571500">
              <a:buFont typeface="Arial" panose="020B0604020202020204" pitchFamily="34" charset="0"/>
              <a:buChar char="•"/>
            </a:pPr>
            <a:r>
              <a:rPr lang="de-DE" dirty="0">
                <a:solidFill>
                  <a:srgbClr val="003366"/>
                </a:solidFill>
              </a:rPr>
              <a:t>Die PostDocs sollen den Kollegiat*innen kleinere Arbeitsformen wie Schreibwerkstätten oder Lesekreise anbieten.</a:t>
            </a:r>
          </a:p>
          <a:p>
            <a:endParaRPr lang="de-DE" dirty="0"/>
          </a:p>
        </p:txBody>
      </p:sp>
    </p:spTree>
    <p:extLst>
      <p:ext uri="{BB962C8B-B14F-4D97-AF65-F5344CB8AC3E}">
        <p14:creationId xmlns:p14="http://schemas.microsoft.com/office/powerpoint/2010/main" val="78721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3D04F-CA32-0D44-AB82-918A60DC2C84}"/>
              </a:ext>
            </a:extLst>
          </p:cNvPr>
          <p:cNvSpPr>
            <a:spLocks noGrp="1"/>
          </p:cNvSpPr>
          <p:nvPr>
            <p:ph type="title"/>
          </p:nvPr>
        </p:nvSpPr>
        <p:spPr/>
        <p:txBody>
          <a:bodyPr/>
          <a:lstStyle/>
          <a:p>
            <a:r>
              <a:rPr lang="de-DE" dirty="0"/>
              <a:t>Unterstützung durch das Kolleg</a:t>
            </a:r>
          </a:p>
        </p:txBody>
      </p:sp>
      <p:sp>
        <p:nvSpPr>
          <p:cNvPr id="3" name="Inhaltsplatzhalter 2">
            <a:extLst>
              <a:ext uri="{FF2B5EF4-FFF2-40B4-BE49-F238E27FC236}">
                <a16:creationId xmlns:a16="http://schemas.microsoft.com/office/drawing/2014/main" id="{0D3EAE73-A753-3C41-AE27-97A4B86673D0}"/>
              </a:ext>
            </a:extLst>
          </p:cNvPr>
          <p:cNvSpPr>
            <a:spLocks noGrp="1"/>
          </p:cNvSpPr>
          <p:nvPr>
            <p:ph sz="half" idx="2"/>
          </p:nvPr>
        </p:nvSpPr>
        <p:spPr>
          <a:xfrm>
            <a:off x="813482" y="2103125"/>
            <a:ext cx="12038917" cy="4431983"/>
          </a:xfrm>
        </p:spPr>
        <p:txBody>
          <a:bodyPr/>
          <a:lstStyle/>
          <a:p>
            <a:pPr marL="571500" indent="-571500">
              <a:buFont typeface="Arial" panose="020B0604020202020204" pitchFamily="34" charset="0"/>
              <a:buChar char="•"/>
            </a:pPr>
            <a:r>
              <a:rPr lang="de-DE" dirty="0">
                <a:solidFill>
                  <a:srgbClr val="003366"/>
                </a:solidFill>
              </a:rPr>
              <a:t>Erwerb von </a:t>
            </a:r>
            <a:r>
              <a:rPr lang="de-DE" dirty="0" err="1">
                <a:solidFill>
                  <a:srgbClr val="003366"/>
                </a:solidFill>
              </a:rPr>
              <a:t>Softskills</a:t>
            </a:r>
            <a:r>
              <a:rPr lang="de-DE" dirty="0">
                <a:solidFill>
                  <a:srgbClr val="003366"/>
                </a:solidFill>
              </a:rPr>
              <a:t>.</a:t>
            </a:r>
          </a:p>
          <a:p>
            <a:endParaRPr lang="de-DE" dirty="0">
              <a:solidFill>
                <a:srgbClr val="003366"/>
              </a:solidFill>
            </a:endParaRPr>
          </a:p>
          <a:p>
            <a:pPr marL="571500" indent="-571500">
              <a:buFont typeface="Arial" panose="020B0604020202020204" pitchFamily="34" charset="0"/>
              <a:buChar char="•"/>
            </a:pPr>
            <a:r>
              <a:rPr lang="de-DE" dirty="0">
                <a:solidFill>
                  <a:schemeClr val="tx2">
                    <a:lumMod val="75000"/>
                  </a:schemeClr>
                </a:solidFill>
              </a:rPr>
              <a:t>Finanzielle Unterstützung für einen bis zu 3-monatigen Auslandsaufenthalt für jede*n Kollegiat*in und für die </a:t>
            </a:r>
            <a:br>
              <a:rPr lang="de-DE" dirty="0">
                <a:solidFill>
                  <a:schemeClr val="tx2">
                    <a:lumMod val="75000"/>
                  </a:schemeClr>
                </a:solidFill>
              </a:rPr>
            </a:br>
            <a:r>
              <a:rPr lang="de-DE" dirty="0">
                <a:solidFill>
                  <a:schemeClr val="tx2">
                    <a:lumMod val="75000"/>
                  </a:schemeClr>
                </a:solidFill>
              </a:rPr>
              <a:t>Teilnahme an Konferenzen / Workshops etc. </a:t>
            </a:r>
          </a:p>
          <a:p>
            <a:r>
              <a:rPr lang="de-DE" dirty="0">
                <a:solidFill>
                  <a:srgbClr val="003366"/>
                </a:solidFill>
              </a:rPr>
              <a:t> </a:t>
            </a:r>
          </a:p>
          <a:p>
            <a:pPr marL="571500" indent="-571500">
              <a:buFont typeface="Arial" panose="020B0604020202020204" pitchFamily="34" charset="0"/>
              <a:buChar char="•"/>
            </a:pPr>
            <a:r>
              <a:rPr lang="de-DE" dirty="0">
                <a:solidFill>
                  <a:srgbClr val="003366"/>
                </a:solidFill>
              </a:rPr>
              <a:t>Kinderbetreuung zur Ermöglichung der Teilnahme an Veranstaltungen des Kollegs.</a:t>
            </a:r>
          </a:p>
          <a:p>
            <a:endParaRPr lang="de-DE" dirty="0"/>
          </a:p>
        </p:txBody>
      </p:sp>
    </p:spTree>
    <p:extLst>
      <p:ext uri="{BB962C8B-B14F-4D97-AF65-F5344CB8AC3E}">
        <p14:creationId xmlns:p14="http://schemas.microsoft.com/office/powerpoint/2010/main" val="327635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10DDE-545C-1B4F-A513-DF84AD127D3A}"/>
              </a:ext>
            </a:extLst>
          </p:cNvPr>
          <p:cNvSpPr>
            <a:spLocks noGrp="1"/>
          </p:cNvSpPr>
          <p:nvPr>
            <p:ph type="title"/>
          </p:nvPr>
        </p:nvSpPr>
        <p:spPr/>
        <p:txBody>
          <a:bodyPr/>
          <a:lstStyle/>
          <a:p>
            <a:r>
              <a:rPr lang="de-DE" dirty="0" err="1"/>
              <a:t>Bilingualität</a:t>
            </a:r>
            <a:endParaRPr lang="de-DE" dirty="0"/>
          </a:p>
        </p:txBody>
      </p:sp>
      <p:sp>
        <p:nvSpPr>
          <p:cNvPr id="3" name="Inhaltsplatzhalter 2">
            <a:extLst>
              <a:ext uri="{FF2B5EF4-FFF2-40B4-BE49-F238E27FC236}">
                <a16:creationId xmlns:a16="http://schemas.microsoft.com/office/drawing/2014/main" id="{FD4F0BB1-25E9-0B4A-875F-8F7B7E49D462}"/>
              </a:ext>
            </a:extLst>
          </p:cNvPr>
          <p:cNvSpPr>
            <a:spLocks noGrp="1"/>
          </p:cNvSpPr>
          <p:nvPr>
            <p:ph sz="half" idx="2"/>
          </p:nvPr>
        </p:nvSpPr>
        <p:spPr>
          <a:xfrm>
            <a:off x="813482" y="2103125"/>
            <a:ext cx="12038917" cy="3939540"/>
          </a:xfrm>
        </p:spPr>
        <p:txBody>
          <a:bodyPr/>
          <a:lstStyle/>
          <a:p>
            <a:pPr marL="457200" indent="-457200">
              <a:buFont typeface="Arial" panose="020B0604020202020204" pitchFamily="34" charset="0"/>
              <a:buChar char="•"/>
            </a:pPr>
            <a:r>
              <a:rPr lang="de-DE" dirty="0">
                <a:solidFill>
                  <a:schemeClr val="tx2">
                    <a:lumMod val="75000"/>
                  </a:schemeClr>
                </a:solidFill>
              </a:rPr>
              <a:t>Da theoretisches Arbeiten wesentlich an Sprache gebunden ist, wird das Kolleg bilingual gehalten sein. Das GRK verlangt zumindest ein passives Verständnis (B1+) des Deutschen (und Englischen) auf akademischem Niveau. </a:t>
            </a: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Non-Native-Speakers werden für den Erwerb weitergehender Sprachkompetenzen vom Kolleg Unterstützung erhalten.</a:t>
            </a:r>
          </a:p>
        </p:txBody>
      </p:sp>
    </p:spTree>
    <p:extLst>
      <p:ext uri="{BB962C8B-B14F-4D97-AF65-F5344CB8AC3E}">
        <p14:creationId xmlns:p14="http://schemas.microsoft.com/office/powerpoint/2010/main" val="134204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4652F-90D8-7440-98FF-25DFB672D8E3}"/>
              </a:ext>
            </a:extLst>
          </p:cNvPr>
          <p:cNvSpPr>
            <a:spLocks noGrp="1"/>
          </p:cNvSpPr>
          <p:nvPr>
            <p:ph type="title"/>
          </p:nvPr>
        </p:nvSpPr>
        <p:spPr>
          <a:xfrm>
            <a:off x="736600" y="637342"/>
            <a:ext cx="14642694" cy="677108"/>
          </a:xfrm>
        </p:spPr>
        <p:txBody>
          <a:bodyPr/>
          <a:lstStyle/>
          <a:p>
            <a:r>
              <a:rPr lang="de-DE" sz="4400" dirty="0">
                <a:latin typeface="NexusSansPro" panose="020B0504030101020102" pitchFamily="34" charset="77"/>
                <a:cs typeface="NexusSansPro" panose="020B0504030101020102" pitchFamily="34" charset="77"/>
              </a:rPr>
              <a:t>Begrüßung / Inhalt</a:t>
            </a:r>
          </a:p>
        </p:txBody>
      </p:sp>
      <p:sp>
        <p:nvSpPr>
          <p:cNvPr id="3" name="Inhaltsplatzhalter 2">
            <a:extLst>
              <a:ext uri="{FF2B5EF4-FFF2-40B4-BE49-F238E27FC236}">
                <a16:creationId xmlns:a16="http://schemas.microsoft.com/office/drawing/2014/main" id="{126A4A61-B10F-0D4E-B190-B5D1AE4BD45C}"/>
              </a:ext>
            </a:extLst>
          </p:cNvPr>
          <p:cNvSpPr>
            <a:spLocks noGrp="1"/>
          </p:cNvSpPr>
          <p:nvPr>
            <p:ph sz="half" idx="2"/>
          </p:nvPr>
        </p:nvSpPr>
        <p:spPr>
          <a:xfrm>
            <a:off x="736600" y="1524000"/>
            <a:ext cx="13716000" cy="3447098"/>
          </a:xfrm>
        </p:spPr>
        <p:txBody>
          <a:bodyPr/>
          <a:lstStyle/>
          <a:p>
            <a:r>
              <a:rPr lang="de-DE" sz="3200" dirty="0">
                <a:solidFill>
                  <a:srgbClr val="003366"/>
                </a:solidFill>
                <a:latin typeface="NexusSansPro" panose="020B0504030101020102" pitchFamily="34" charset="77"/>
                <a:cs typeface="NexusSansPro" panose="020B0504030101020102" pitchFamily="34" charset="77"/>
              </a:rPr>
              <a:t>Wir begrüßen Sie alle sehr herzlich zu unserer Präsentation des Graduiertenkollegs „Normativität, Kritik, Wandel“!</a:t>
            </a:r>
            <a:br>
              <a:rPr lang="de-DE" sz="3200" dirty="0">
                <a:solidFill>
                  <a:srgbClr val="003366"/>
                </a:solidFill>
                <a:latin typeface="NexusSansPro" panose="020B0504030101020102" pitchFamily="34" charset="77"/>
                <a:cs typeface="NexusSansPro" panose="020B0504030101020102" pitchFamily="34" charset="77"/>
              </a:rPr>
            </a:br>
            <a:endParaRPr lang="de-DE" sz="3200" dirty="0">
              <a:solidFill>
                <a:srgbClr val="003366"/>
              </a:solidFill>
              <a:latin typeface="NexusSansPro" panose="020B0504030101020102" pitchFamily="34" charset="77"/>
              <a:cs typeface="NexusSansPro" panose="020B0504030101020102" pitchFamily="34" charset="77"/>
            </a:endParaRPr>
          </a:p>
          <a:p>
            <a:r>
              <a:rPr lang="de-DE" sz="3200" dirty="0">
                <a:solidFill>
                  <a:srgbClr val="003366"/>
                </a:solidFill>
                <a:latin typeface="NexusSansPro" panose="020B0504030101020102" pitchFamily="34" charset="77"/>
                <a:cs typeface="NexusSansPro" panose="020B0504030101020102" pitchFamily="34" charset="77"/>
              </a:rPr>
              <a:t>In den folgenden ca. 60 Minuten wollen wir Ihnen das Kolleg in den folgenden drei Aspekten vorstellen: </a:t>
            </a:r>
          </a:p>
          <a:p>
            <a:endParaRPr lang="de-DE" sz="3200" dirty="0">
              <a:latin typeface="NexusSansPro" panose="020B0504030101020102" pitchFamily="34" charset="77"/>
              <a:cs typeface="NexusSansPro" panose="020B0504030101020102" pitchFamily="34" charset="77"/>
            </a:endParaRPr>
          </a:p>
          <a:p>
            <a:endParaRPr lang="de-DE" sz="3200" dirty="0">
              <a:latin typeface="NexusSansPro" panose="020B0504030101020102" pitchFamily="34" charset="77"/>
              <a:cs typeface="NexusSansPro" panose="020B0504030101020102" pitchFamily="34" charset="77"/>
            </a:endParaRPr>
          </a:p>
        </p:txBody>
      </p:sp>
      <p:graphicFrame>
        <p:nvGraphicFramePr>
          <p:cNvPr id="7" name="Diagramm 6">
            <a:extLst>
              <a:ext uri="{FF2B5EF4-FFF2-40B4-BE49-F238E27FC236}">
                <a16:creationId xmlns:a16="http://schemas.microsoft.com/office/drawing/2014/main" id="{C661B88F-DEE6-BF48-A458-53E55C93AB13}"/>
              </a:ext>
            </a:extLst>
          </p:cNvPr>
          <p:cNvGraphicFramePr/>
          <p:nvPr>
            <p:extLst>
              <p:ext uri="{D42A27DB-BD31-4B8C-83A1-F6EECF244321}">
                <p14:modId xmlns:p14="http://schemas.microsoft.com/office/powerpoint/2010/main" val="1991229008"/>
              </p:ext>
            </p:extLst>
          </p:nvPr>
        </p:nvGraphicFramePr>
        <p:xfrm>
          <a:off x="730250" y="4267200"/>
          <a:ext cx="14642695" cy="3603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415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34F85-9E5F-0849-ADA9-5E1AB4672217}"/>
              </a:ext>
            </a:extLst>
          </p:cNvPr>
          <p:cNvSpPr>
            <a:spLocks noGrp="1"/>
          </p:cNvSpPr>
          <p:nvPr>
            <p:ph type="title"/>
          </p:nvPr>
        </p:nvSpPr>
        <p:spPr/>
        <p:txBody>
          <a:bodyPr/>
          <a:lstStyle/>
          <a:p>
            <a:r>
              <a:rPr lang="de-DE" dirty="0"/>
              <a:t>Bewerbung</a:t>
            </a:r>
          </a:p>
        </p:txBody>
      </p:sp>
      <p:sp>
        <p:nvSpPr>
          <p:cNvPr id="3" name="Inhaltsplatzhalter 2">
            <a:extLst>
              <a:ext uri="{FF2B5EF4-FFF2-40B4-BE49-F238E27FC236}">
                <a16:creationId xmlns:a16="http://schemas.microsoft.com/office/drawing/2014/main" id="{645EC53C-A8AF-5648-AAD8-09A583B683ED}"/>
              </a:ext>
            </a:extLst>
          </p:cNvPr>
          <p:cNvSpPr>
            <a:spLocks noGrp="1"/>
          </p:cNvSpPr>
          <p:nvPr>
            <p:ph sz="half" idx="2"/>
          </p:nvPr>
        </p:nvSpPr>
        <p:spPr>
          <a:xfrm>
            <a:off x="813482" y="2103125"/>
            <a:ext cx="12038917" cy="5909310"/>
          </a:xfrm>
        </p:spPr>
        <p:txBody>
          <a:bodyPr/>
          <a:lstStyle/>
          <a:p>
            <a:pPr marL="457200" indent="-441325">
              <a:buFont typeface="Arial" panose="020B0604020202020204" pitchFamily="34" charset="0"/>
              <a:buChar char="•"/>
            </a:pPr>
            <a:r>
              <a:rPr lang="de-DE" dirty="0">
                <a:solidFill>
                  <a:schemeClr val="tx2">
                    <a:lumMod val="75000"/>
                  </a:schemeClr>
                </a:solidFill>
              </a:rPr>
              <a:t>Projekte zeichnen sich durch eine hohe theoretische  Affinität aus. Insbesondere bei Bewerbungen aus nicht im Kolleg vertretenen Fächern ist die theoretische Fragestellung darzustellen. </a:t>
            </a:r>
          </a:p>
          <a:p>
            <a:pPr marL="457200" indent="-441325">
              <a:buFont typeface="Arial" panose="020B0604020202020204" pitchFamily="34" charset="0"/>
              <a:buChar char="•"/>
            </a:pPr>
            <a:endParaRPr lang="de-DE" dirty="0">
              <a:solidFill>
                <a:schemeClr val="tx2">
                  <a:lumMod val="75000"/>
                </a:schemeClr>
              </a:solidFill>
            </a:endParaRPr>
          </a:p>
          <a:p>
            <a:pPr marL="457200" indent="-441325">
              <a:buFont typeface="Arial" panose="020B0604020202020204" pitchFamily="34" charset="0"/>
              <a:buChar char="•"/>
            </a:pPr>
            <a:r>
              <a:rPr lang="de-DE" dirty="0">
                <a:solidFill>
                  <a:schemeClr val="tx2">
                    <a:lumMod val="75000"/>
                  </a:schemeClr>
                </a:solidFill>
              </a:rPr>
              <a:t>Geeignete Doc- oder PostDoc-Projekte verfolgen die grundlegende Thematik des Kollegs intra- wie interdisziplinär (nach der Pause können Sie mit beteiligten Professor*innen über die mögliche Eignung von Projekten sprechen).</a:t>
            </a:r>
          </a:p>
          <a:p>
            <a:pPr marL="457200" indent="-441325">
              <a:buFont typeface="Arial" panose="020B0604020202020204" pitchFamily="34" charset="0"/>
              <a:buChar char="•"/>
            </a:pPr>
            <a:endParaRPr lang="de-DE" dirty="0">
              <a:solidFill>
                <a:schemeClr val="tx2">
                  <a:lumMod val="75000"/>
                </a:schemeClr>
              </a:solidFill>
            </a:endParaRPr>
          </a:p>
          <a:p>
            <a:pPr marL="457200" indent="-441325">
              <a:buFont typeface="Arial" panose="020B0604020202020204" pitchFamily="34" charset="0"/>
              <a:buChar char="•"/>
            </a:pPr>
            <a:r>
              <a:rPr lang="de-DE" dirty="0">
                <a:solidFill>
                  <a:schemeClr val="tx2">
                    <a:lumMod val="75000"/>
                  </a:schemeClr>
                </a:solidFill>
              </a:rPr>
              <a:t>Wir werden eine vollständige Kohorte von 14 </a:t>
            </a:r>
            <a:r>
              <a:rPr lang="de-DE" dirty="0" err="1">
                <a:solidFill>
                  <a:schemeClr val="tx2">
                    <a:lumMod val="75000"/>
                  </a:schemeClr>
                </a:solidFill>
              </a:rPr>
              <a:t>Docs</a:t>
            </a:r>
            <a:r>
              <a:rPr lang="de-DE" dirty="0">
                <a:solidFill>
                  <a:schemeClr val="tx2">
                    <a:lumMod val="75000"/>
                  </a:schemeClr>
                </a:solidFill>
              </a:rPr>
              <a:t> ausschreiben. Der nächste reguläre </a:t>
            </a:r>
            <a:r>
              <a:rPr lang="de-DE" dirty="0" err="1">
                <a:solidFill>
                  <a:schemeClr val="tx2">
                    <a:lumMod val="75000"/>
                  </a:schemeClr>
                </a:solidFill>
              </a:rPr>
              <a:t>CfA</a:t>
            </a:r>
            <a:r>
              <a:rPr lang="de-DE" dirty="0">
                <a:solidFill>
                  <a:schemeClr val="tx2">
                    <a:lumMod val="75000"/>
                  </a:schemeClr>
                </a:solidFill>
              </a:rPr>
              <a:t> findet 2024 statt. </a:t>
            </a:r>
          </a:p>
          <a:p>
            <a:pPr marL="571500" indent="-571500">
              <a:buFont typeface="Arial" panose="020B0604020202020204" pitchFamily="34" charset="0"/>
              <a:buChar char="•"/>
            </a:pPr>
            <a:endParaRPr lang="de-DE" dirty="0">
              <a:solidFill>
                <a:schemeClr val="tx2">
                  <a:lumMod val="75000"/>
                </a:schemeClr>
              </a:solidFill>
            </a:endParaRPr>
          </a:p>
        </p:txBody>
      </p:sp>
    </p:spTree>
    <p:extLst>
      <p:ext uri="{BB962C8B-B14F-4D97-AF65-F5344CB8AC3E}">
        <p14:creationId xmlns:p14="http://schemas.microsoft.com/office/powerpoint/2010/main" val="23645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34F85-9E5F-0849-ADA9-5E1AB4672217}"/>
              </a:ext>
            </a:extLst>
          </p:cNvPr>
          <p:cNvSpPr>
            <a:spLocks noGrp="1"/>
          </p:cNvSpPr>
          <p:nvPr>
            <p:ph type="title"/>
          </p:nvPr>
        </p:nvSpPr>
        <p:spPr>
          <a:xfrm>
            <a:off x="806653" y="611365"/>
            <a:ext cx="14642694" cy="677108"/>
          </a:xfrm>
        </p:spPr>
        <p:txBody>
          <a:bodyPr/>
          <a:lstStyle/>
          <a:p>
            <a:r>
              <a:rPr lang="en-US" dirty="0"/>
              <a:t>What makes a good application? </a:t>
            </a:r>
          </a:p>
        </p:txBody>
      </p:sp>
      <p:sp>
        <p:nvSpPr>
          <p:cNvPr id="3" name="Inhaltsplatzhalter 2">
            <a:extLst>
              <a:ext uri="{FF2B5EF4-FFF2-40B4-BE49-F238E27FC236}">
                <a16:creationId xmlns:a16="http://schemas.microsoft.com/office/drawing/2014/main" id="{645EC53C-A8AF-5648-AAD8-09A583B683ED}"/>
              </a:ext>
            </a:extLst>
          </p:cNvPr>
          <p:cNvSpPr>
            <a:spLocks noGrp="1"/>
          </p:cNvSpPr>
          <p:nvPr>
            <p:ph sz="half" idx="2"/>
          </p:nvPr>
        </p:nvSpPr>
        <p:spPr>
          <a:xfrm>
            <a:off x="813482" y="2103125"/>
            <a:ext cx="12038917" cy="5909310"/>
          </a:xfrm>
        </p:spPr>
        <p:txBody>
          <a:bodyPr/>
          <a:lstStyle/>
          <a:p>
            <a:pPr marL="825554" lvl="1" indent="-514350">
              <a:buFont typeface="+mj-lt"/>
              <a:buAutoNum type="arabicPeriod"/>
            </a:pPr>
            <a:r>
              <a:rPr lang="en-US" sz="3200" dirty="0">
                <a:solidFill>
                  <a:schemeClr val="tx2">
                    <a:lumMod val="75000"/>
                  </a:schemeClr>
                </a:solidFill>
                <a:latin typeface="NexusSansPro" panose="020B0504030101020102" pitchFamily="34" charset="77"/>
                <a:cs typeface="NexusSansPro" panose="020B0504030101020102" pitchFamily="34" charset="77"/>
              </a:rPr>
              <a:t>	Statement of motivation, 3 p.</a:t>
            </a:r>
          </a:p>
          <a:p>
            <a:pPr marL="825554" lvl="1" indent="-514350">
              <a:buFont typeface="+mj-lt"/>
              <a:buAutoNum type="arabicPeriod"/>
            </a:pPr>
            <a:r>
              <a:rPr lang="en-US" sz="3200" u="sng" dirty="0">
                <a:solidFill>
                  <a:schemeClr val="tx2">
                    <a:lumMod val="75000"/>
                  </a:schemeClr>
                </a:solidFill>
                <a:latin typeface="NexusSansPro" panose="020B0504030101020102" pitchFamily="34" charset="77"/>
                <a:cs typeface="NexusSansPro" panose="020B0504030101020102" pitchFamily="34" charset="77"/>
              </a:rPr>
              <a:t>	Thesis proposal, 10 p. (The more concrete, the better)</a:t>
            </a:r>
          </a:p>
          <a:p>
            <a:pPr marL="825554" lvl="1" indent="-514350">
              <a:buFont typeface="+mj-lt"/>
              <a:buAutoNum type="arabicPeriod"/>
            </a:pPr>
            <a:r>
              <a:rPr lang="en-US" sz="3200" dirty="0">
                <a:solidFill>
                  <a:schemeClr val="tx2">
                    <a:lumMod val="75000"/>
                  </a:schemeClr>
                </a:solidFill>
                <a:latin typeface="NexusSansPro" panose="020B0504030101020102" pitchFamily="34" charset="77"/>
                <a:cs typeface="NexusSansPro" panose="020B0504030101020102" pitchFamily="34" charset="77"/>
              </a:rPr>
              <a:t>	Working sample, 25 p. (Docs); entire dissertation (PostDocs) </a:t>
            </a:r>
            <a:br>
              <a:rPr lang="en-US" sz="3200" dirty="0">
                <a:solidFill>
                  <a:schemeClr val="tx2">
                    <a:lumMod val="75000"/>
                  </a:schemeClr>
                </a:solidFill>
                <a:latin typeface="NexusSansPro" panose="020B0504030101020102" pitchFamily="34" charset="77"/>
                <a:cs typeface="NexusSansPro" panose="020B0504030101020102" pitchFamily="34" charset="77"/>
              </a:rPr>
            </a:br>
            <a:br>
              <a:rPr lang="en-US" sz="3200" dirty="0">
                <a:solidFill>
                  <a:schemeClr val="tx2">
                    <a:lumMod val="75000"/>
                  </a:schemeClr>
                </a:solidFill>
                <a:latin typeface="NexusSansPro" panose="020B0504030101020102" pitchFamily="34" charset="77"/>
                <a:cs typeface="NexusSansPro" panose="020B0504030101020102" pitchFamily="34" charset="77"/>
              </a:rPr>
            </a:br>
            <a:r>
              <a:rPr lang="en-US" sz="3200" dirty="0">
                <a:solidFill>
                  <a:schemeClr val="tx2">
                    <a:lumMod val="75000"/>
                  </a:schemeClr>
                </a:solidFill>
                <a:latin typeface="NexusSansPro" panose="020B0504030101020102" pitchFamily="34" charset="77"/>
                <a:cs typeface="NexusSansPro" panose="020B0504030101020102" pitchFamily="34" charset="77"/>
              </a:rPr>
              <a:t>Applicants from universities outside of Germany provide proof of German language proficiency equivalent to at least B1 </a:t>
            </a:r>
            <a:br>
              <a:rPr lang="en-US" sz="3200" dirty="0">
                <a:solidFill>
                  <a:schemeClr val="tx2">
                    <a:lumMod val="75000"/>
                  </a:schemeClr>
                </a:solidFill>
                <a:latin typeface="NexusSansPro" panose="020B0504030101020102" pitchFamily="34" charset="77"/>
                <a:cs typeface="NexusSansPro" panose="020B0504030101020102" pitchFamily="34" charset="77"/>
              </a:rPr>
            </a:br>
            <a:r>
              <a:rPr lang="en-US" sz="3200" dirty="0">
                <a:solidFill>
                  <a:schemeClr val="tx2">
                    <a:lumMod val="75000"/>
                  </a:schemeClr>
                </a:solidFill>
                <a:latin typeface="NexusSansPro" panose="020B0504030101020102" pitchFamily="34" charset="77"/>
                <a:cs typeface="NexusSansPro" panose="020B0504030101020102" pitchFamily="34" charset="77"/>
              </a:rPr>
              <a:t>(„Threshold or intermediate“)</a:t>
            </a:r>
          </a:p>
          <a:p>
            <a:pPr marL="571500" indent="-571500">
              <a:buFont typeface="Arial" panose="020B0604020202020204" pitchFamily="34" charset="0"/>
              <a:buChar char="•"/>
            </a:pPr>
            <a:endParaRPr lang="en-US" dirty="0">
              <a:solidFill>
                <a:schemeClr val="tx2">
                  <a:lumMod val="75000"/>
                </a:schemeClr>
              </a:solidFill>
            </a:endParaRPr>
          </a:p>
          <a:p>
            <a:pPr marL="882704" lvl="1" indent="-571500">
              <a:buFont typeface="Arial" panose="020B0604020202020204" pitchFamily="34" charset="0"/>
              <a:buChar char="•"/>
            </a:pPr>
            <a:r>
              <a:rPr lang="en-US" sz="3200" dirty="0">
                <a:solidFill>
                  <a:schemeClr val="tx2">
                    <a:lumMod val="75000"/>
                  </a:schemeClr>
                </a:solidFill>
                <a:latin typeface="NexusSansPro" panose="020B0504030101020102" pitchFamily="34" charset="77"/>
                <a:cs typeface="NexusSansPro" panose="020B0504030101020102" pitchFamily="34" charset="77"/>
              </a:rPr>
              <a:t>Applications can be submitted via the application portal from today onwards:  https://</a:t>
            </a:r>
            <a:r>
              <a:rPr lang="en-US" sz="3200" dirty="0" err="1">
                <a:solidFill>
                  <a:schemeClr val="tx2">
                    <a:lumMod val="75000"/>
                  </a:schemeClr>
                </a:solidFill>
                <a:latin typeface="NexusSansPro" panose="020B0504030101020102" pitchFamily="34" charset="77"/>
                <a:cs typeface="NexusSansPro" panose="020B0504030101020102" pitchFamily="34" charset="77"/>
              </a:rPr>
              <a:t>www.drs.fu-berlin.de</a:t>
            </a:r>
            <a:r>
              <a:rPr lang="en-US" sz="3200" dirty="0">
                <a:solidFill>
                  <a:schemeClr val="tx2">
                    <a:lumMod val="75000"/>
                  </a:schemeClr>
                </a:solidFill>
                <a:latin typeface="NexusSansPro" panose="020B0504030101020102" pitchFamily="34" charset="77"/>
                <a:cs typeface="NexusSansPro" panose="020B0504030101020102" pitchFamily="34" charset="77"/>
              </a:rPr>
              <a:t>/user/register</a:t>
            </a:r>
            <a:br>
              <a:rPr lang="en-US" sz="3200" dirty="0">
                <a:solidFill>
                  <a:schemeClr val="tx2">
                    <a:lumMod val="75000"/>
                  </a:schemeClr>
                </a:solidFill>
                <a:latin typeface="NexusSansPro" panose="020B0504030101020102" pitchFamily="34" charset="77"/>
                <a:cs typeface="NexusSansPro" panose="020B0504030101020102" pitchFamily="34" charset="77"/>
              </a:rPr>
            </a:br>
            <a:r>
              <a:rPr lang="en-US" sz="3200" dirty="0">
                <a:solidFill>
                  <a:schemeClr val="tx2">
                    <a:lumMod val="75000"/>
                  </a:schemeClr>
                </a:solidFill>
                <a:latin typeface="NexusSansPro" panose="020B0504030101020102" pitchFamily="34" charset="77"/>
                <a:cs typeface="NexusSansPro" panose="020B0504030101020102" pitchFamily="34" charset="77"/>
              </a:rPr>
              <a:t> </a:t>
            </a:r>
            <a:br>
              <a:rPr lang="en-US" sz="3200" dirty="0">
                <a:solidFill>
                  <a:schemeClr val="tx2">
                    <a:lumMod val="75000"/>
                  </a:schemeClr>
                </a:solidFill>
                <a:latin typeface="NexusSansPro" panose="020B0504030101020102" pitchFamily="34" charset="77"/>
                <a:cs typeface="NexusSansPro" panose="020B0504030101020102" pitchFamily="34" charset="77"/>
              </a:rPr>
            </a:br>
            <a:r>
              <a:rPr lang="en-US" sz="3200" dirty="0">
                <a:solidFill>
                  <a:schemeClr val="tx2">
                    <a:lumMod val="75000"/>
                  </a:schemeClr>
                </a:solidFill>
                <a:latin typeface="NexusSansPro" panose="020B0504030101020102" pitchFamily="34" charset="77"/>
                <a:cs typeface="NexusSansPro" panose="020B0504030101020102" pitchFamily="34" charset="77"/>
              </a:rPr>
              <a:t>The official </a:t>
            </a:r>
            <a:r>
              <a:rPr lang="en-US" sz="3200" dirty="0" err="1">
                <a:solidFill>
                  <a:schemeClr val="tx2">
                    <a:lumMod val="75000"/>
                  </a:schemeClr>
                </a:solidFill>
                <a:latin typeface="NexusSansPro" panose="020B0504030101020102" pitchFamily="34" charset="77"/>
                <a:cs typeface="NexusSansPro" panose="020B0504030101020102" pitchFamily="34" charset="77"/>
              </a:rPr>
              <a:t>CfA</a:t>
            </a:r>
            <a:r>
              <a:rPr lang="en-US" sz="3200" dirty="0">
                <a:solidFill>
                  <a:schemeClr val="tx2">
                    <a:lumMod val="75000"/>
                  </a:schemeClr>
                </a:solidFill>
                <a:latin typeface="NexusSansPro" panose="020B0504030101020102" pitchFamily="34" charset="77"/>
                <a:cs typeface="NexusSansPro" panose="020B0504030101020102" pitchFamily="34" charset="77"/>
              </a:rPr>
              <a:t> will open on Monday, the 12</a:t>
            </a:r>
            <a:r>
              <a:rPr lang="en-US" sz="3200" baseline="30000" dirty="0">
                <a:solidFill>
                  <a:schemeClr val="tx2">
                    <a:lumMod val="75000"/>
                  </a:schemeClr>
                </a:solidFill>
                <a:latin typeface="NexusSansPro" panose="020B0504030101020102" pitchFamily="34" charset="77"/>
                <a:cs typeface="NexusSansPro" panose="020B0504030101020102" pitchFamily="34" charset="77"/>
              </a:rPr>
              <a:t>th</a:t>
            </a:r>
            <a:r>
              <a:rPr lang="en-US" sz="3200" dirty="0">
                <a:solidFill>
                  <a:schemeClr val="tx2">
                    <a:lumMod val="75000"/>
                  </a:schemeClr>
                </a:solidFill>
                <a:latin typeface="NexusSansPro" panose="020B0504030101020102" pitchFamily="34" charset="77"/>
                <a:cs typeface="NexusSansPro" panose="020B0504030101020102" pitchFamily="34" charset="77"/>
              </a:rPr>
              <a:t> of April</a:t>
            </a:r>
            <a:r>
              <a:rPr lang="de-DE" sz="3200" dirty="0">
                <a:solidFill>
                  <a:schemeClr val="tx2">
                    <a:lumMod val="75000"/>
                  </a:schemeClr>
                </a:solidFill>
                <a:latin typeface="NexusSansPro" panose="020B0504030101020102" pitchFamily="34" charset="77"/>
                <a:cs typeface="NexusSansPro" panose="020B0504030101020102" pitchFamily="34" charset="77"/>
              </a:rPr>
              <a:t>.</a:t>
            </a:r>
            <a:endParaRPr lang="en-US" sz="3200" dirty="0">
              <a:solidFill>
                <a:schemeClr val="tx2">
                  <a:lumMod val="75000"/>
                </a:schemeClr>
              </a:solidFill>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318065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6ECEF-3138-8541-9876-5E2AEFDB1635}"/>
              </a:ext>
            </a:extLst>
          </p:cNvPr>
          <p:cNvSpPr>
            <a:spLocks noGrp="1"/>
          </p:cNvSpPr>
          <p:nvPr>
            <p:ph type="title"/>
          </p:nvPr>
        </p:nvSpPr>
        <p:spPr>
          <a:xfrm>
            <a:off x="806653" y="611365"/>
            <a:ext cx="14642694" cy="677108"/>
          </a:xfrm>
        </p:spPr>
        <p:txBody>
          <a:bodyPr/>
          <a:lstStyle/>
          <a:p>
            <a:r>
              <a:rPr lang="de-DE" dirty="0"/>
              <a:t>General Q&amp;A</a:t>
            </a:r>
          </a:p>
        </p:txBody>
      </p:sp>
      <p:sp>
        <p:nvSpPr>
          <p:cNvPr id="3" name="Inhaltsplatzhalter 2">
            <a:extLst>
              <a:ext uri="{FF2B5EF4-FFF2-40B4-BE49-F238E27FC236}">
                <a16:creationId xmlns:a16="http://schemas.microsoft.com/office/drawing/2014/main" id="{67F83D0A-6338-984E-A1E9-30A74A1D90E7}"/>
              </a:ext>
            </a:extLst>
          </p:cNvPr>
          <p:cNvSpPr>
            <a:spLocks noGrp="1"/>
          </p:cNvSpPr>
          <p:nvPr>
            <p:ph sz="half" idx="2"/>
          </p:nvPr>
        </p:nvSpPr>
        <p:spPr>
          <a:xfrm>
            <a:off x="813482" y="2103125"/>
            <a:ext cx="12191318" cy="5416868"/>
          </a:xfrm>
        </p:spPr>
        <p:txBody>
          <a:bodyPr/>
          <a:lstStyle/>
          <a:p>
            <a:pPr marL="457200" indent="-457200">
              <a:buFont typeface="Arial" panose="020B0604020202020204" pitchFamily="34" charset="0"/>
              <a:buChar char="•"/>
            </a:pPr>
            <a:r>
              <a:rPr lang="en-US" dirty="0">
                <a:solidFill>
                  <a:schemeClr val="tx2">
                    <a:lumMod val="75000"/>
                  </a:schemeClr>
                </a:solidFill>
              </a:rPr>
              <a:t>Please use the chat box in order to participate in the Q&amp;A. </a:t>
            </a:r>
            <a:br>
              <a:rPr lang="en-US" dirty="0">
                <a:solidFill>
                  <a:schemeClr val="tx2">
                    <a:lumMod val="75000"/>
                  </a:schemeClr>
                </a:solidFill>
              </a:rPr>
            </a:br>
            <a:r>
              <a:rPr lang="en-US" dirty="0">
                <a:solidFill>
                  <a:schemeClr val="tx2">
                    <a:lumMod val="75000"/>
                  </a:schemeClr>
                </a:solidFill>
              </a:rPr>
              <a:t>By typing “?”, you put yourself on the list of recorded speakers. </a:t>
            </a:r>
            <a:br>
              <a:rPr lang="en-US" dirty="0">
                <a:solidFill>
                  <a:schemeClr val="tx2">
                    <a:lumMod val="75000"/>
                  </a:schemeClr>
                </a:solidFill>
              </a:rPr>
            </a:br>
            <a:r>
              <a:rPr lang="en-US" dirty="0">
                <a:solidFill>
                  <a:schemeClr val="tx2">
                    <a:lumMod val="75000"/>
                  </a:schemeClr>
                </a:solidFill>
              </a:rPr>
              <a:t>An entire question will be read out and/or clustered with similar questions by the moderation.  </a:t>
            </a:r>
          </a:p>
          <a:p>
            <a:pPr marL="457200" indent="-457200">
              <a:buFont typeface="Arial" panose="020B0604020202020204" pitchFamily="34" charset="0"/>
              <a:buChar char="•"/>
            </a:pPr>
            <a:endParaRPr lang="en-US" dirty="0">
              <a:solidFill>
                <a:schemeClr val="tx2">
                  <a:lumMod val="75000"/>
                </a:schemeClr>
              </a:solidFill>
            </a:endParaRPr>
          </a:p>
          <a:p>
            <a:pPr marL="457200" indent="-457200">
              <a:buFont typeface="Arial" panose="020B0604020202020204" pitchFamily="34" charset="0"/>
              <a:buChar char="•"/>
            </a:pPr>
            <a:r>
              <a:rPr lang="en-US" dirty="0">
                <a:solidFill>
                  <a:schemeClr val="tx2">
                    <a:lumMod val="75000"/>
                  </a:schemeClr>
                </a:solidFill>
              </a:rPr>
              <a:t>Questions are now welcome on the general outline of the GRK, the condition of research we offer, and the criteria of assessment we apply.</a:t>
            </a:r>
          </a:p>
          <a:p>
            <a:pPr marL="457200" indent="-457200">
              <a:buFont typeface="Arial" panose="020B0604020202020204" pitchFamily="34" charset="0"/>
              <a:buChar char="•"/>
            </a:pPr>
            <a:endParaRPr lang="en-GB" dirty="0">
              <a:solidFill>
                <a:schemeClr val="tx2">
                  <a:lumMod val="75000"/>
                </a:schemeClr>
              </a:solidFill>
            </a:endParaRPr>
          </a:p>
          <a:p>
            <a:pPr marL="457200" indent="-457200">
              <a:buFont typeface="Arial" panose="020B0604020202020204" pitchFamily="34" charset="0"/>
              <a:buChar char="•"/>
            </a:pPr>
            <a:r>
              <a:rPr lang="en-GB" dirty="0">
                <a:solidFill>
                  <a:schemeClr val="tx2">
                    <a:lumMod val="75000"/>
                  </a:schemeClr>
                </a:solidFill>
              </a:rPr>
              <a:t>After the break, we open break-out rooms with the professors of the GRK. This is the space for questions concerning individual projects.</a:t>
            </a:r>
          </a:p>
          <a:p>
            <a:pPr marL="457200" indent="-457200">
              <a:buFont typeface="Arial" panose="020B0604020202020204" pitchFamily="34" charset="0"/>
              <a:buChar char="•"/>
            </a:pPr>
            <a:endParaRPr lang="en-GB" dirty="0">
              <a:solidFill>
                <a:schemeClr val="tx2">
                  <a:lumMod val="75000"/>
                </a:schemeClr>
              </a:solidFill>
            </a:endParaRPr>
          </a:p>
        </p:txBody>
      </p:sp>
    </p:spTree>
    <p:extLst>
      <p:ext uri="{BB962C8B-B14F-4D97-AF65-F5344CB8AC3E}">
        <p14:creationId xmlns:p14="http://schemas.microsoft.com/office/powerpoint/2010/main" val="288392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E7432-256C-F941-9FEE-C4E7D91F9ABA}"/>
              </a:ext>
            </a:extLst>
          </p:cNvPr>
          <p:cNvSpPr>
            <a:spLocks noGrp="1"/>
          </p:cNvSpPr>
          <p:nvPr>
            <p:ph type="title"/>
          </p:nvPr>
        </p:nvSpPr>
        <p:spPr>
          <a:xfrm>
            <a:off x="768350" y="599242"/>
            <a:ext cx="14642694" cy="677108"/>
          </a:xfrm>
        </p:spPr>
        <p:txBody>
          <a:bodyPr/>
          <a:lstStyle/>
          <a:p>
            <a:r>
              <a:rPr lang="de-DE" sz="4400" dirty="0">
                <a:latin typeface="NexusSansPro" panose="020B0504030101020102" pitchFamily="34" charset="77"/>
                <a:cs typeface="NexusSansPro" panose="020B0504030101020102" pitchFamily="34" charset="77"/>
              </a:rPr>
              <a:t>Grundidee des Graduiertenkollegs</a:t>
            </a:r>
          </a:p>
        </p:txBody>
      </p:sp>
      <p:sp>
        <p:nvSpPr>
          <p:cNvPr id="3" name="Inhaltsplatzhalter 2">
            <a:extLst>
              <a:ext uri="{FF2B5EF4-FFF2-40B4-BE49-F238E27FC236}">
                <a16:creationId xmlns:a16="http://schemas.microsoft.com/office/drawing/2014/main" id="{FCB0A1EA-E1A9-0840-AEF7-28F8B6544691}"/>
              </a:ext>
            </a:extLst>
          </p:cNvPr>
          <p:cNvSpPr>
            <a:spLocks noGrp="1"/>
          </p:cNvSpPr>
          <p:nvPr>
            <p:ph sz="half" idx="2"/>
          </p:nvPr>
        </p:nvSpPr>
        <p:spPr>
          <a:xfrm>
            <a:off x="813483" y="2103125"/>
            <a:ext cx="12038917" cy="3939540"/>
          </a:xfrm>
        </p:spPr>
        <p:txBody>
          <a:bodyPr/>
          <a:lstStyle/>
          <a:p>
            <a:pPr marL="457200" indent="-457200">
              <a:buFont typeface="Arial" panose="020B0604020202020204" pitchFamily="34" charset="0"/>
              <a:buChar char="•"/>
            </a:pPr>
            <a:r>
              <a:rPr lang="de-DE" dirty="0">
                <a:solidFill>
                  <a:schemeClr val="tx2">
                    <a:lumMod val="75000"/>
                  </a:schemeClr>
                </a:solidFill>
              </a:rPr>
              <a:t>In dem Kolleg geht es um Folgendes: </a:t>
            </a:r>
            <a:br>
              <a:rPr lang="de-DE" dirty="0">
                <a:solidFill>
                  <a:schemeClr val="tx2">
                    <a:lumMod val="75000"/>
                  </a:schemeClr>
                </a:solidFill>
              </a:rPr>
            </a:br>
            <a:r>
              <a:rPr lang="de-DE" dirty="0">
                <a:solidFill>
                  <a:schemeClr val="tx2">
                    <a:lumMod val="75000"/>
                  </a:schemeClr>
                </a:solidFill>
              </a:rPr>
              <a:t>Wir folgen einer Norm nur angemessen, indem wir sie kritisch reflektieren. </a:t>
            </a:r>
            <a:br>
              <a:rPr lang="de-DE" dirty="0">
                <a:solidFill>
                  <a:schemeClr val="tx2">
                    <a:lumMod val="75000"/>
                  </a:schemeClr>
                </a:solidFill>
              </a:rPr>
            </a:br>
            <a:r>
              <a:rPr lang="de-DE" i="1" dirty="0">
                <a:solidFill>
                  <a:schemeClr val="tx2">
                    <a:lumMod val="75000"/>
                  </a:schemeClr>
                </a:solidFill>
              </a:rPr>
              <a:t>Normative Standards sind nicht trotz, sondern durch Kritik bindend.</a:t>
            </a:r>
            <a:endParaRPr lang="de-DE" dirty="0">
              <a:solidFill>
                <a:schemeClr val="tx2">
                  <a:lumMod val="75000"/>
                </a:schemeClr>
              </a:solidFill>
            </a:endParaRPr>
          </a:p>
          <a:p>
            <a:endParaRPr lang="de-DE" dirty="0">
              <a:solidFill>
                <a:schemeClr val="tx2">
                  <a:lumMod val="75000"/>
                </a:schemeClr>
              </a:solidFill>
            </a:endParaRPr>
          </a:p>
          <a:p>
            <a:pPr marL="457200" lvl="0" indent="-457200">
              <a:buFont typeface="Arial" panose="020B0604020202020204" pitchFamily="34" charset="0"/>
              <a:buChar char="•"/>
            </a:pPr>
            <a:r>
              <a:rPr lang="de-DE" dirty="0">
                <a:solidFill>
                  <a:schemeClr val="tx2">
                    <a:lumMod val="75000"/>
                  </a:schemeClr>
                </a:solidFill>
              </a:rPr>
              <a:t>Normen (Standards) werden nicht einfach reproduziert. Die Anwendung einer Norm setzt eine kritische Reflexion auf diese Norm voraus und kann so eine Veränderung der Norm zur Folge haben.</a:t>
            </a:r>
          </a:p>
        </p:txBody>
      </p:sp>
    </p:spTree>
    <p:extLst>
      <p:ext uri="{BB962C8B-B14F-4D97-AF65-F5344CB8AC3E}">
        <p14:creationId xmlns:p14="http://schemas.microsoft.com/office/powerpoint/2010/main" val="334731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71851-35E8-E048-AA05-BA40E361C7FA}"/>
              </a:ext>
            </a:extLst>
          </p:cNvPr>
          <p:cNvSpPr>
            <a:spLocks noGrp="1"/>
          </p:cNvSpPr>
          <p:nvPr>
            <p:ph type="title"/>
          </p:nvPr>
        </p:nvSpPr>
        <p:spPr>
          <a:xfrm>
            <a:off x="768350" y="686139"/>
            <a:ext cx="14642694" cy="677108"/>
          </a:xfrm>
        </p:spPr>
        <p:txBody>
          <a:bodyPr/>
          <a:lstStyle/>
          <a:p>
            <a:r>
              <a:rPr lang="de-DE" sz="4400" dirty="0">
                <a:latin typeface="NexusSansPro" panose="020B0504030101020102" pitchFamily="34" charset="77"/>
                <a:cs typeface="NexusSansPro" panose="020B0504030101020102" pitchFamily="34" charset="77"/>
              </a:rPr>
              <a:t>Interdisziplinärer Ansatz des GRK</a:t>
            </a:r>
          </a:p>
        </p:txBody>
      </p:sp>
      <p:sp>
        <p:nvSpPr>
          <p:cNvPr id="3" name="Inhaltsplatzhalter 2">
            <a:extLst>
              <a:ext uri="{FF2B5EF4-FFF2-40B4-BE49-F238E27FC236}">
                <a16:creationId xmlns:a16="http://schemas.microsoft.com/office/drawing/2014/main" id="{FD68818C-ACEC-9E46-99B2-99F2DC47D060}"/>
              </a:ext>
            </a:extLst>
          </p:cNvPr>
          <p:cNvSpPr>
            <a:spLocks noGrp="1"/>
          </p:cNvSpPr>
          <p:nvPr>
            <p:ph sz="half" idx="2"/>
          </p:nvPr>
        </p:nvSpPr>
        <p:spPr>
          <a:xfrm>
            <a:off x="813482" y="2103125"/>
            <a:ext cx="12038917" cy="6401753"/>
          </a:xfrm>
        </p:spPr>
        <p:txBody>
          <a:bodyPr/>
          <a:lstStyle/>
          <a:p>
            <a:pPr marL="457200" lvl="0" indent="-457200">
              <a:buFont typeface="Arial" panose="020B0604020202020204" pitchFamily="34" charset="0"/>
              <a:buChar char="•"/>
            </a:pPr>
            <a:r>
              <a:rPr lang="de-DE" dirty="0">
                <a:solidFill>
                  <a:schemeClr val="tx2">
                    <a:lumMod val="75000"/>
                  </a:schemeClr>
                </a:solidFill>
              </a:rPr>
              <a:t>Es gibt Gegenstände, deren Normativität fraglos scheint (Moral oder das Recht). Mit den Künsten kommen Gegenstände ins Spiel, bei denen der Normbruch zur Norm wurde. Diese beiden Spannungspole sollen sich im Kolleg wechselseitig befruchten.</a:t>
            </a:r>
          </a:p>
          <a:p>
            <a:pPr marL="457200" lvl="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Das Kolleg will so Raum für plurale Perspektiven auf den komplexen Zusammenhang von Normativität, Kritik und Wandel eröffnen:</a:t>
            </a:r>
            <a:br>
              <a:rPr lang="de-DE" dirty="0">
                <a:solidFill>
                  <a:schemeClr val="tx2">
                    <a:lumMod val="75000"/>
                  </a:schemeClr>
                </a:solidFill>
              </a:rPr>
            </a:br>
            <a:r>
              <a:rPr lang="de-DE" dirty="0">
                <a:solidFill>
                  <a:schemeClr val="tx2">
                    <a:lumMod val="75000"/>
                  </a:schemeClr>
                </a:solidFill>
              </a:rPr>
              <a:t>Filmwissenschaft, Kunstgeschichte, Literaturwissenschaft, Musikwissenschaft, Philosophie, Rechtswissenschaft, Religionswissenschaft, Sprachwissenschaft, Tanzwissenschaft und Theaterwissenschaft.</a:t>
            </a:r>
          </a:p>
          <a:p>
            <a:pPr marL="457200" lvl="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endParaRPr lang="de-DE" sz="3200" dirty="0">
              <a:solidFill>
                <a:schemeClr val="tx2">
                  <a:lumMod val="75000"/>
                </a:schemeClr>
              </a:solidFill>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338073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F10DD-71BB-DD4E-8C7B-9B105B30A66D}"/>
              </a:ext>
            </a:extLst>
          </p:cNvPr>
          <p:cNvSpPr>
            <a:spLocks noGrp="1"/>
          </p:cNvSpPr>
          <p:nvPr>
            <p:ph type="title"/>
          </p:nvPr>
        </p:nvSpPr>
        <p:spPr>
          <a:xfrm>
            <a:off x="806653" y="618292"/>
            <a:ext cx="14642694" cy="677108"/>
          </a:xfrm>
        </p:spPr>
        <p:txBody>
          <a:bodyPr/>
          <a:lstStyle/>
          <a:p>
            <a:r>
              <a:rPr lang="de-DE" sz="4400" dirty="0">
                <a:solidFill>
                  <a:srgbClr val="002E5A"/>
                </a:solidFill>
              </a:rPr>
              <a:t>Beteiligte Wissenschaftler*innen</a:t>
            </a:r>
            <a:endParaRPr lang="de-DE" sz="4400" dirty="0">
              <a:latin typeface="NexusSansPro" panose="020B0504030101020102" pitchFamily="34" charset="77"/>
              <a:cs typeface="NexusSansPro" panose="020B0504030101020102" pitchFamily="34" charset="77"/>
            </a:endParaRPr>
          </a:p>
        </p:txBody>
      </p:sp>
      <p:graphicFrame>
        <p:nvGraphicFramePr>
          <p:cNvPr id="4" name="Diagramm 3">
            <a:extLst>
              <a:ext uri="{FF2B5EF4-FFF2-40B4-BE49-F238E27FC236}">
                <a16:creationId xmlns:a16="http://schemas.microsoft.com/office/drawing/2014/main" id="{A2721687-121C-164D-BB7B-4D55A2D46B73}"/>
              </a:ext>
            </a:extLst>
          </p:cNvPr>
          <p:cNvGraphicFramePr/>
          <p:nvPr>
            <p:extLst>
              <p:ext uri="{D42A27DB-BD31-4B8C-83A1-F6EECF244321}">
                <p14:modId xmlns:p14="http://schemas.microsoft.com/office/powerpoint/2010/main" val="347733182"/>
              </p:ext>
            </p:extLst>
          </p:nvPr>
        </p:nvGraphicFramePr>
        <p:xfrm>
          <a:off x="127000" y="-762000"/>
          <a:ext cx="14642694" cy="10188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1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874EF-86A3-F94F-8910-9DBAAC8B674F}"/>
              </a:ext>
            </a:extLst>
          </p:cNvPr>
          <p:cNvSpPr>
            <a:spLocks noGrp="1"/>
          </p:cNvSpPr>
          <p:nvPr>
            <p:ph type="title"/>
          </p:nvPr>
        </p:nvSpPr>
        <p:spPr/>
        <p:txBody>
          <a:bodyPr/>
          <a:lstStyle/>
          <a:p>
            <a:r>
              <a:rPr lang="de-DE" dirty="0"/>
              <a:t>Das Kolleg als Ort der Qualifikation</a:t>
            </a:r>
          </a:p>
        </p:txBody>
      </p:sp>
      <p:sp>
        <p:nvSpPr>
          <p:cNvPr id="3" name="Inhaltsplatzhalter 2">
            <a:extLst>
              <a:ext uri="{FF2B5EF4-FFF2-40B4-BE49-F238E27FC236}">
                <a16:creationId xmlns:a16="http://schemas.microsoft.com/office/drawing/2014/main" id="{C603C252-9036-554D-9B59-D5F4ADFDD47B}"/>
              </a:ext>
            </a:extLst>
          </p:cNvPr>
          <p:cNvSpPr>
            <a:spLocks noGrp="1"/>
          </p:cNvSpPr>
          <p:nvPr>
            <p:ph sz="half" idx="2"/>
          </p:nvPr>
        </p:nvSpPr>
        <p:spPr>
          <a:xfrm>
            <a:off x="813482" y="2103125"/>
            <a:ext cx="12038917" cy="4924425"/>
          </a:xfrm>
        </p:spPr>
        <p:txBody>
          <a:bodyPr/>
          <a:lstStyle/>
          <a:p>
            <a:pPr marL="571500" indent="-571500">
              <a:buFont typeface="Arial" panose="020B0604020202020204" pitchFamily="34" charset="0"/>
              <a:buChar char="•"/>
            </a:pPr>
            <a:r>
              <a:rPr lang="de-DE" sz="3200" dirty="0">
                <a:solidFill>
                  <a:srgbClr val="003366"/>
                </a:solidFill>
                <a:latin typeface="NexusSansPro" panose="020B0504030101020102" pitchFamily="34" charset="77"/>
                <a:cs typeface="NexusSansPro" panose="020B0504030101020102" pitchFamily="34" charset="77"/>
              </a:rPr>
              <a:t>Das Graduiertenkolleg ist mit seinem Forschungsprogramm als Diskursraum für Qualifikationsarbeiten (Dissertationen und Habilitationen) konzipiert.</a:t>
            </a:r>
          </a:p>
          <a:p>
            <a:pPr marL="571500" indent="-571500">
              <a:buFont typeface="Arial" panose="020B0604020202020204" pitchFamily="34" charset="0"/>
              <a:buChar char="•"/>
            </a:pPr>
            <a:endParaRPr lang="de-DE" sz="3200" dirty="0">
              <a:solidFill>
                <a:srgbClr val="003366"/>
              </a:solidFill>
              <a:latin typeface="NexusSansPro" panose="020B0504030101020102" pitchFamily="34" charset="77"/>
              <a:cs typeface="NexusSansPro" panose="020B0504030101020102" pitchFamily="34" charset="77"/>
            </a:endParaRPr>
          </a:p>
          <a:p>
            <a:pPr marL="571500" indent="-571500">
              <a:buFont typeface="Arial" panose="020B0604020202020204" pitchFamily="34" charset="0"/>
              <a:buChar char="•"/>
            </a:pPr>
            <a:r>
              <a:rPr lang="de-DE" sz="3200" dirty="0">
                <a:solidFill>
                  <a:srgbClr val="003366"/>
                </a:solidFill>
                <a:latin typeface="NexusSansPro" panose="020B0504030101020102" pitchFamily="34" charset="77"/>
                <a:cs typeface="NexusSansPro" panose="020B0504030101020102" pitchFamily="34" charset="77"/>
              </a:rPr>
              <a:t>14 </a:t>
            </a:r>
            <a:r>
              <a:rPr lang="de-DE" sz="3200" dirty="0" err="1">
                <a:solidFill>
                  <a:srgbClr val="003366"/>
                </a:solidFill>
                <a:latin typeface="NexusSansPro" panose="020B0504030101020102" pitchFamily="34" charset="77"/>
                <a:cs typeface="NexusSansPro" panose="020B0504030101020102" pitchFamily="34" charset="77"/>
              </a:rPr>
              <a:t>Docs</a:t>
            </a:r>
            <a:r>
              <a:rPr lang="de-DE" sz="3200" dirty="0">
                <a:solidFill>
                  <a:srgbClr val="003366"/>
                </a:solidFill>
                <a:latin typeface="NexusSansPro" panose="020B0504030101020102" pitchFamily="34" charset="77"/>
                <a:cs typeface="NexusSansPro" panose="020B0504030101020102" pitchFamily="34" charset="77"/>
              </a:rPr>
              <a:t> und 2 PostDocs. </a:t>
            </a:r>
            <a:br>
              <a:rPr lang="de-DE" sz="3200" dirty="0">
                <a:solidFill>
                  <a:srgbClr val="003366"/>
                </a:solidFill>
                <a:latin typeface="NexusSansPro" panose="020B0504030101020102" pitchFamily="34" charset="77"/>
                <a:cs typeface="NexusSansPro" panose="020B0504030101020102" pitchFamily="34" charset="77"/>
              </a:rPr>
            </a:br>
            <a:r>
              <a:rPr lang="de-DE" sz="3200" dirty="0">
                <a:solidFill>
                  <a:srgbClr val="003366"/>
                </a:solidFill>
                <a:latin typeface="NexusSansPro" panose="020B0504030101020102" pitchFamily="34" charset="77"/>
                <a:cs typeface="NexusSansPro" panose="020B0504030101020102" pitchFamily="34" charset="77"/>
              </a:rPr>
              <a:t>Für </a:t>
            </a:r>
            <a:r>
              <a:rPr lang="de-DE" sz="3200" dirty="0" err="1">
                <a:solidFill>
                  <a:srgbClr val="003366"/>
                </a:solidFill>
                <a:latin typeface="NexusSansPro" panose="020B0504030101020102" pitchFamily="34" charset="77"/>
                <a:cs typeface="NexusSansPro" panose="020B0504030101020102" pitchFamily="34" charset="77"/>
              </a:rPr>
              <a:t>Docs</a:t>
            </a:r>
            <a:r>
              <a:rPr lang="de-DE" sz="3200" dirty="0">
                <a:solidFill>
                  <a:srgbClr val="003366"/>
                </a:solidFill>
                <a:latin typeface="NexusSansPro" panose="020B0504030101020102" pitchFamily="34" charset="77"/>
                <a:cs typeface="NexusSansPro" panose="020B0504030101020102" pitchFamily="34" charset="77"/>
              </a:rPr>
              <a:t> ist auch eine Assoziierung möglich (max. 6 Plätze).</a:t>
            </a:r>
          </a:p>
          <a:p>
            <a:r>
              <a:rPr lang="de-DE" sz="3200" dirty="0">
                <a:solidFill>
                  <a:srgbClr val="003366"/>
                </a:solidFill>
                <a:latin typeface="NexusSansPro" panose="020B0504030101020102" pitchFamily="34" charset="77"/>
                <a:cs typeface="NexusSansPro" panose="020B0504030101020102" pitchFamily="34" charset="77"/>
              </a:rPr>
              <a:t> </a:t>
            </a:r>
          </a:p>
          <a:p>
            <a:pPr marL="571500" indent="-571500">
              <a:buFont typeface="Arial" panose="020B0604020202020204" pitchFamily="34" charset="0"/>
              <a:buChar char="•"/>
            </a:pPr>
            <a:r>
              <a:rPr lang="de-DE" sz="3200" dirty="0">
                <a:solidFill>
                  <a:srgbClr val="003366"/>
                </a:solidFill>
                <a:latin typeface="NexusSansPro" panose="020B0504030101020102" pitchFamily="34" charset="77"/>
                <a:cs typeface="NexusSansPro" panose="020B0504030101020102" pitchFamily="34" charset="77"/>
              </a:rPr>
              <a:t>Themen aus allen beteiligten Disziplinen sollen so zusammenkommen, dass eine produktive Pluralität entsteht. </a:t>
            </a:r>
          </a:p>
          <a:p>
            <a:endParaRPr lang="de-DE" sz="3200" dirty="0">
              <a:latin typeface="NexusSansPro" panose="020B0504030101020102" pitchFamily="34" charset="77"/>
              <a:cs typeface="NexusSansPro" panose="020B0504030101020102" pitchFamily="34" charset="77"/>
            </a:endParaRPr>
          </a:p>
        </p:txBody>
      </p:sp>
    </p:spTree>
    <p:extLst>
      <p:ext uri="{BB962C8B-B14F-4D97-AF65-F5344CB8AC3E}">
        <p14:creationId xmlns:p14="http://schemas.microsoft.com/office/powerpoint/2010/main" val="25920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64498-33CA-FC43-AB0C-DF32E9A448D3}"/>
              </a:ext>
            </a:extLst>
          </p:cNvPr>
          <p:cNvSpPr>
            <a:spLocks noGrp="1"/>
          </p:cNvSpPr>
          <p:nvPr>
            <p:ph type="title"/>
          </p:nvPr>
        </p:nvSpPr>
        <p:spPr/>
        <p:txBody>
          <a:bodyPr/>
          <a:lstStyle/>
          <a:p>
            <a:r>
              <a:rPr lang="de-DE" dirty="0">
                <a:solidFill>
                  <a:srgbClr val="002E5A"/>
                </a:solidFill>
              </a:rPr>
              <a:t>Anne </a:t>
            </a:r>
            <a:r>
              <a:rPr lang="de-DE" dirty="0" err="1">
                <a:solidFill>
                  <a:srgbClr val="002E5A"/>
                </a:solidFill>
              </a:rPr>
              <a:t>Fleig</a:t>
            </a:r>
            <a:r>
              <a:rPr lang="de-DE" dirty="0">
                <a:solidFill>
                  <a:srgbClr val="002E5A"/>
                </a:solidFill>
              </a:rPr>
              <a:t>: Literaturwissenschaft</a:t>
            </a:r>
            <a:endParaRPr lang="de-DE" dirty="0"/>
          </a:p>
        </p:txBody>
      </p:sp>
      <p:sp>
        <p:nvSpPr>
          <p:cNvPr id="3" name="Inhaltsplatzhalter 2">
            <a:extLst>
              <a:ext uri="{FF2B5EF4-FFF2-40B4-BE49-F238E27FC236}">
                <a16:creationId xmlns:a16="http://schemas.microsoft.com/office/drawing/2014/main" id="{FEECD2D4-3D79-0247-8549-15D66F78AFE0}"/>
              </a:ext>
            </a:extLst>
          </p:cNvPr>
          <p:cNvSpPr>
            <a:spLocks noGrp="1"/>
          </p:cNvSpPr>
          <p:nvPr>
            <p:ph sz="half" idx="2"/>
          </p:nvPr>
        </p:nvSpPr>
        <p:spPr>
          <a:xfrm>
            <a:off x="813482" y="2103125"/>
            <a:ext cx="12038917" cy="5909310"/>
          </a:xfrm>
        </p:spPr>
        <p:txBody>
          <a:bodyPr/>
          <a:lstStyle/>
          <a:p>
            <a:pPr marL="457200" indent="-457200">
              <a:buFont typeface="Arial" panose="020B0604020202020204" pitchFamily="34" charset="0"/>
              <a:buChar char="•"/>
            </a:pPr>
            <a:r>
              <a:rPr lang="de-DE" dirty="0">
                <a:solidFill>
                  <a:schemeClr val="tx2">
                    <a:lumMod val="75000"/>
                  </a:schemeClr>
                </a:solidFill>
              </a:rPr>
              <a:t>Die Künste, bildende Kunst, Film, Literatur, Musik und Theater, stehen in einem reflexiven Spannungsverhältnis zu Normen und Standards. Dies gilt für künstlerische ebenso wie für gesellschaftliche Normen. Das Verhältnis von künstlerischen und gesellschaftlichen Normbrüchen ist mit Blick auf das Verständnis von Kritik zu hinterfragen.</a:t>
            </a: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Im Zuge der Hybridisierungen in den Künsten ist häufig eine Affirmation von Innovation, Grenzüberschreitung, Transformation und Transgression zu beobachten. Standards und Normen sind hier zumeist als Negativfolie artikuliert, dabei wird der Normbruch gleichsam selbst zur Norm.</a:t>
            </a:r>
          </a:p>
        </p:txBody>
      </p:sp>
    </p:spTree>
    <p:extLst>
      <p:ext uri="{BB962C8B-B14F-4D97-AF65-F5344CB8AC3E}">
        <p14:creationId xmlns:p14="http://schemas.microsoft.com/office/powerpoint/2010/main" val="55453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A1FBC1A8-D30D-1E48-B2A3-7A01A1516E13}"/>
              </a:ext>
            </a:extLst>
          </p:cNvPr>
          <p:cNvGrpSpPr/>
          <p:nvPr/>
        </p:nvGrpSpPr>
        <p:grpSpPr>
          <a:xfrm>
            <a:off x="12612644" y="5489450"/>
            <a:ext cx="3352800" cy="2213400"/>
            <a:chOff x="13233400" y="5899752"/>
            <a:chExt cx="2960211" cy="1922559"/>
          </a:xfrm>
        </p:grpSpPr>
        <p:pic>
          <p:nvPicPr>
            <p:cNvPr id="7" name="Grafik 6">
              <a:extLst>
                <a:ext uri="{FF2B5EF4-FFF2-40B4-BE49-F238E27FC236}">
                  <a16:creationId xmlns:a16="http://schemas.microsoft.com/office/drawing/2014/main" id="{8B4133E2-2729-E742-9D03-F48414438ADC}"/>
                </a:ext>
              </a:extLst>
            </p:cNvPr>
            <p:cNvPicPr>
              <a:picLocks noChangeAspect="1"/>
            </p:cNvPicPr>
            <p:nvPr/>
          </p:nvPicPr>
          <p:blipFill rotWithShape="1">
            <a:blip r:embed="rId2">
              <a:extLst>
                <a:ext uri="{28A0092B-C50C-407E-A947-70E740481C1C}">
                  <a14:useLocalDpi xmlns:a14="http://schemas.microsoft.com/office/drawing/2010/main" val="0"/>
                </a:ext>
              </a:extLst>
            </a:blip>
            <a:srcRect b="12930"/>
            <a:stretch/>
          </p:blipFill>
          <p:spPr>
            <a:xfrm>
              <a:off x="13469718" y="5899752"/>
              <a:ext cx="2723893" cy="1892248"/>
            </a:xfrm>
            <a:prstGeom prst="rect">
              <a:avLst/>
            </a:prstGeom>
          </p:spPr>
        </p:pic>
        <p:sp>
          <p:nvSpPr>
            <p:cNvPr id="14" name="Textfeld 13">
              <a:extLst>
                <a:ext uri="{FF2B5EF4-FFF2-40B4-BE49-F238E27FC236}">
                  <a16:creationId xmlns:a16="http://schemas.microsoft.com/office/drawing/2014/main" id="{47121A4F-36B3-F741-8814-0BD456792E0E}"/>
                </a:ext>
              </a:extLst>
            </p:cNvPr>
            <p:cNvSpPr txBox="1"/>
            <p:nvPr/>
          </p:nvSpPr>
          <p:spPr>
            <a:xfrm>
              <a:off x="13233400" y="7621810"/>
              <a:ext cx="1080159" cy="200501"/>
            </a:xfrm>
            <a:prstGeom prst="rect">
              <a:avLst/>
            </a:prstGeom>
            <a:noFill/>
          </p:spPr>
          <p:txBody>
            <a:bodyPr wrap="none" rtlCol="0">
              <a:spAutoFit/>
            </a:bodyPr>
            <a:lstStyle/>
            <a:p>
              <a:r>
                <a:rPr lang="de-DE" sz="900"/>
                <a:t>(Lomfeld 2019; 2020)</a:t>
              </a:r>
            </a:p>
          </p:txBody>
        </p:sp>
      </p:grpSp>
      <p:grpSp>
        <p:nvGrpSpPr>
          <p:cNvPr id="15" name="Gruppieren 14">
            <a:extLst>
              <a:ext uri="{FF2B5EF4-FFF2-40B4-BE49-F238E27FC236}">
                <a16:creationId xmlns:a16="http://schemas.microsoft.com/office/drawing/2014/main" id="{6CC89A2C-7F4E-E740-BC36-73675B18CE1C}"/>
              </a:ext>
            </a:extLst>
          </p:cNvPr>
          <p:cNvGrpSpPr/>
          <p:nvPr/>
        </p:nvGrpSpPr>
        <p:grpSpPr>
          <a:xfrm>
            <a:off x="10041290" y="152400"/>
            <a:ext cx="2743200" cy="2178503"/>
            <a:chOff x="10546688" y="352781"/>
            <a:chExt cx="2296947" cy="1846717"/>
          </a:xfrm>
        </p:grpSpPr>
        <p:pic>
          <p:nvPicPr>
            <p:cNvPr id="11" name="Grafik 10">
              <a:extLst>
                <a:ext uri="{FF2B5EF4-FFF2-40B4-BE49-F238E27FC236}">
                  <a16:creationId xmlns:a16="http://schemas.microsoft.com/office/drawing/2014/main" id="{D9E1AA71-096B-BC49-89E9-1E72BE894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0394" y="352781"/>
              <a:ext cx="2213241" cy="1846717"/>
            </a:xfrm>
            <a:prstGeom prst="rect">
              <a:avLst/>
            </a:prstGeom>
          </p:spPr>
        </p:pic>
        <p:sp>
          <p:nvSpPr>
            <p:cNvPr id="12" name="Textfeld 11">
              <a:extLst>
                <a:ext uri="{FF2B5EF4-FFF2-40B4-BE49-F238E27FC236}">
                  <a16:creationId xmlns:a16="http://schemas.microsoft.com/office/drawing/2014/main" id="{8DD89034-8774-FF44-B907-F898319F3FF4}"/>
                </a:ext>
              </a:extLst>
            </p:cNvPr>
            <p:cNvSpPr txBox="1"/>
            <p:nvPr/>
          </p:nvSpPr>
          <p:spPr>
            <a:xfrm>
              <a:off x="10546688" y="1678384"/>
              <a:ext cx="902811" cy="230832"/>
            </a:xfrm>
            <a:prstGeom prst="rect">
              <a:avLst/>
            </a:prstGeom>
            <a:noFill/>
          </p:spPr>
          <p:txBody>
            <a:bodyPr wrap="none" rtlCol="0">
              <a:spAutoFit/>
            </a:bodyPr>
            <a:lstStyle/>
            <a:p>
              <a:r>
                <a:rPr lang="de-DE" sz="900"/>
                <a:t>(Lomfeld 2019)</a:t>
              </a:r>
            </a:p>
          </p:txBody>
        </p:sp>
      </p:grpSp>
      <p:sp>
        <p:nvSpPr>
          <p:cNvPr id="2" name="Titel 1">
            <a:extLst>
              <a:ext uri="{FF2B5EF4-FFF2-40B4-BE49-F238E27FC236}">
                <a16:creationId xmlns:a16="http://schemas.microsoft.com/office/drawing/2014/main" id="{1E038952-0C3A-6345-99E2-DD25B74430AC}"/>
              </a:ext>
            </a:extLst>
          </p:cNvPr>
          <p:cNvSpPr>
            <a:spLocks noGrp="1"/>
          </p:cNvSpPr>
          <p:nvPr>
            <p:ph type="title"/>
          </p:nvPr>
        </p:nvSpPr>
        <p:spPr/>
        <p:txBody>
          <a:bodyPr/>
          <a:lstStyle/>
          <a:p>
            <a:r>
              <a:rPr lang="de-DE" dirty="0">
                <a:solidFill>
                  <a:srgbClr val="002E5A"/>
                </a:solidFill>
              </a:rPr>
              <a:t>Bertram </a:t>
            </a:r>
            <a:r>
              <a:rPr lang="de-DE" dirty="0" err="1">
                <a:solidFill>
                  <a:srgbClr val="002E5A"/>
                </a:solidFill>
              </a:rPr>
              <a:t>Lomfeld</a:t>
            </a:r>
            <a:r>
              <a:rPr lang="de-DE" dirty="0">
                <a:solidFill>
                  <a:srgbClr val="002E5A"/>
                </a:solidFill>
              </a:rPr>
              <a:t>: Rechtswissenschaft</a:t>
            </a:r>
            <a:endParaRPr lang="de-DE" dirty="0"/>
          </a:p>
        </p:txBody>
      </p:sp>
      <p:sp>
        <p:nvSpPr>
          <p:cNvPr id="3" name="Inhaltsplatzhalter 2">
            <a:extLst>
              <a:ext uri="{FF2B5EF4-FFF2-40B4-BE49-F238E27FC236}">
                <a16:creationId xmlns:a16="http://schemas.microsoft.com/office/drawing/2014/main" id="{D7BE5F87-B490-7743-A21C-32698F44DBBA}"/>
              </a:ext>
            </a:extLst>
          </p:cNvPr>
          <p:cNvSpPr>
            <a:spLocks noGrp="1"/>
          </p:cNvSpPr>
          <p:nvPr>
            <p:ph sz="half" idx="2"/>
          </p:nvPr>
        </p:nvSpPr>
        <p:spPr>
          <a:xfrm>
            <a:off x="813482" y="2103125"/>
            <a:ext cx="10778360" cy="5416868"/>
          </a:xfrm>
        </p:spPr>
        <p:txBody>
          <a:bodyPr/>
          <a:lstStyle/>
          <a:p>
            <a:pPr marL="457200" indent="-457200">
              <a:buFont typeface="Arial" panose="020B0604020202020204" pitchFamily="34" charset="0"/>
              <a:buChar char="•"/>
            </a:pPr>
            <a:r>
              <a:rPr lang="de-DE" dirty="0">
                <a:solidFill>
                  <a:schemeClr val="tx2">
                    <a:lumMod val="75000"/>
                  </a:schemeClr>
                </a:solidFill>
              </a:rPr>
              <a:t>Ein hermeneutisches Verständnis juridischer Praxis versteht Wandel als konstitutives Moment juridischer Normativität. Aufschlussreich ist dafür ein Vergleich von Rechtskulturen oder methodische Genealogien.</a:t>
            </a: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Wie verschränken sich emotionale und rationale normative Praktiken in juridischer Normativität?</a:t>
            </a: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Wie entwickelt sich juridische Normativität durch immanente und externe (zB politische, moralische, künstlerische) Kritik? Gibt es eine „Grammatik“ normativer Standards/ Gründe?  </a:t>
            </a:r>
          </a:p>
        </p:txBody>
      </p:sp>
      <p:grpSp>
        <p:nvGrpSpPr>
          <p:cNvPr id="16" name="Gruppieren 15">
            <a:extLst>
              <a:ext uri="{FF2B5EF4-FFF2-40B4-BE49-F238E27FC236}">
                <a16:creationId xmlns:a16="http://schemas.microsoft.com/office/drawing/2014/main" id="{D6B4B80A-2756-0741-8E00-B98710AD52F5}"/>
              </a:ext>
            </a:extLst>
          </p:cNvPr>
          <p:cNvGrpSpPr/>
          <p:nvPr/>
        </p:nvGrpSpPr>
        <p:grpSpPr>
          <a:xfrm>
            <a:off x="10261600" y="4572000"/>
            <a:ext cx="2819400" cy="1125390"/>
            <a:chOff x="12996679" y="4113059"/>
            <a:chExt cx="3042801" cy="982676"/>
          </a:xfrm>
        </p:grpSpPr>
        <p:pic>
          <p:nvPicPr>
            <p:cNvPr id="9" name="Grafik 8">
              <a:extLst>
                <a:ext uri="{FF2B5EF4-FFF2-40B4-BE49-F238E27FC236}">
                  <a16:creationId xmlns:a16="http://schemas.microsoft.com/office/drawing/2014/main" id="{90D79944-0D6D-2849-A303-D909B4D0C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1160" y="4113059"/>
              <a:ext cx="2948320" cy="698500"/>
            </a:xfrm>
            <a:prstGeom prst="rect">
              <a:avLst/>
            </a:prstGeom>
          </p:spPr>
        </p:pic>
        <p:sp>
          <p:nvSpPr>
            <p:cNvPr id="13" name="Textfeld 12">
              <a:extLst>
                <a:ext uri="{FF2B5EF4-FFF2-40B4-BE49-F238E27FC236}">
                  <a16:creationId xmlns:a16="http://schemas.microsoft.com/office/drawing/2014/main" id="{C713E7A8-695D-6A42-87C7-021876433CF9}"/>
                </a:ext>
              </a:extLst>
            </p:cNvPr>
            <p:cNvSpPr txBox="1"/>
            <p:nvPr/>
          </p:nvSpPr>
          <p:spPr>
            <a:xfrm>
              <a:off x="12996679" y="4864903"/>
              <a:ext cx="902811" cy="230832"/>
            </a:xfrm>
            <a:prstGeom prst="rect">
              <a:avLst/>
            </a:prstGeom>
            <a:noFill/>
          </p:spPr>
          <p:txBody>
            <a:bodyPr wrap="none" rtlCol="0">
              <a:spAutoFit/>
            </a:bodyPr>
            <a:lstStyle/>
            <a:p>
              <a:r>
                <a:rPr lang="de-DE" sz="900"/>
                <a:t>(Lomfeld 2017)</a:t>
              </a:r>
            </a:p>
          </p:txBody>
        </p:sp>
      </p:grpSp>
      <p:grpSp>
        <p:nvGrpSpPr>
          <p:cNvPr id="27" name="Gruppieren 26">
            <a:extLst>
              <a:ext uri="{FF2B5EF4-FFF2-40B4-BE49-F238E27FC236}">
                <a16:creationId xmlns:a16="http://schemas.microsoft.com/office/drawing/2014/main" id="{4A080244-6225-274D-BFBA-791231653510}"/>
              </a:ext>
            </a:extLst>
          </p:cNvPr>
          <p:cNvGrpSpPr/>
          <p:nvPr/>
        </p:nvGrpSpPr>
        <p:grpSpPr>
          <a:xfrm>
            <a:off x="13270215" y="1894308"/>
            <a:ext cx="2803978" cy="1768433"/>
            <a:chOff x="12946529" y="1836195"/>
            <a:chExt cx="3236971" cy="2269887"/>
          </a:xfrm>
        </p:grpSpPr>
        <p:pic>
          <p:nvPicPr>
            <p:cNvPr id="18" name="Grafik 17">
              <a:extLst>
                <a:ext uri="{FF2B5EF4-FFF2-40B4-BE49-F238E27FC236}">
                  <a16:creationId xmlns:a16="http://schemas.microsoft.com/office/drawing/2014/main" id="{F4C33651-372D-F44C-98AF-BA8084E15D3C}"/>
                </a:ext>
              </a:extLst>
            </p:cNvPr>
            <p:cNvPicPr>
              <a:picLocks noChangeAspect="1"/>
            </p:cNvPicPr>
            <p:nvPr/>
          </p:nvPicPr>
          <p:blipFill rotWithShape="1">
            <a:blip r:embed="rId5"/>
            <a:srcRect t="3088"/>
            <a:stretch/>
          </p:blipFill>
          <p:spPr>
            <a:xfrm>
              <a:off x="12946529" y="1919631"/>
              <a:ext cx="2997200" cy="2178503"/>
            </a:xfrm>
            <a:prstGeom prst="rect">
              <a:avLst/>
            </a:prstGeom>
          </p:spPr>
        </p:pic>
        <p:sp>
          <p:nvSpPr>
            <p:cNvPr id="23" name="Rechteck 22">
              <a:extLst>
                <a:ext uri="{FF2B5EF4-FFF2-40B4-BE49-F238E27FC236}">
                  <a16:creationId xmlns:a16="http://schemas.microsoft.com/office/drawing/2014/main" id="{CA18FE4A-7985-2949-98F6-8A48D78E7238}"/>
                </a:ext>
              </a:extLst>
            </p:cNvPr>
            <p:cNvSpPr/>
            <p:nvPr/>
          </p:nvSpPr>
          <p:spPr>
            <a:xfrm rot="16200000">
              <a:off x="14924200" y="2846782"/>
              <a:ext cx="2269887" cy="248713"/>
            </a:xfrm>
            <a:prstGeom prst="rect">
              <a:avLst/>
            </a:prstGeom>
          </p:spPr>
          <p:txBody>
            <a:bodyPr wrap="none">
              <a:spAutoFit/>
            </a:bodyPr>
            <a:lstStyle/>
            <a:p>
              <a:r>
                <a:rPr lang="de-DE" sz="800"/>
                <a:t>https://voxeu.org/article/legal-origins</a:t>
              </a:r>
            </a:p>
          </p:txBody>
        </p:sp>
      </p:grpSp>
      <p:grpSp>
        <p:nvGrpSpPr>
          <p:cNvPr id="26" name="Gruppieren 25">
            <a:extLst>
              <a:ext uri="{FF2B5EF4-FFF2-40B4-BE49-F238E27FC236}">
                <a16:creationId xmlns:a16="http://schemas.microsoft.com/office/drawing/2014/main" id="{6F9348B1-9774-D04A-BB7F-35C07B24C6B2}"/>
              </a:ext>
            </a:extLst>
          </p:cNvPr>
          <p:cNvGrpSpPr/>
          <p:nvPr/>
        </p:nvGrpSpPr>
        <p:grpSpPr>
          <a:xfrm>
            <a:off x="11404603" y="2576350"/>
            <a:ext cx="971285" cy="1419494"/>
            <a:chOff x="10812936" y="3009798"/>
            <a:chExt cx="1378530" cy="1661603"/>
          </a:xfrm>
        </p:grpSpPr>
        <p:pic>
          <p:nvPicPr>
            <p:cNvPr id="24" name="Grafik 23">
              <a:extLst>
                <a:ext uri="{FF2B5EF4-FFF2-40B4-BE49-F238E27FC236}">
                  <a16:creationId xmlns:a16="http://schemas.microsoft.com/office/drawing/2014/main" id="{0BFA4DFA-F198-2744-9979-2843EB0B301A}"/>
                </a:ext>
              </a:extLst>
            </p:cNvPr>
            <p:cNvPicPr>
              <a:picLocks noChangeAspect="1"/>
            </p:cNvPicPr>
            <p:nvPr/>
          </p:nvPicPr>
          <p:blipFill rotWithShape="1">
            <a:blip r:embed="rId6"/>
            <a:srcRect b="14708"/>
            <a:stretch/>
          </p:blipFill>
          <p:spPr>
            <a:xfrm>
              <a:off x="10895643" y="3009798"/>
              <a:ext cx="1295823" cy="1462802"/>
            </a:xfrm>
            <a:prstGeom prst="rect">
              <a:avLst/>
            </a:prstGeom>
          </p:spPr>
        </p:pic>
        <p:sp>
          <p:nvSpPr>
            <p:cNvPr id="25" name="Textfeld 24">
              <a:extLst>
                <a:ext uri="{FF2B5EF4-FFF2-40B4-BE49-F238E27FC236}">
                  <a16:creationId xmlns:a16="http://schemas.microsoft.com/office/drawing/2014/main" id="{329FDBE4-A6DD-E24E-9D1B-31A86EA46929}"/>
                </a:ext>
              </a:extLst>
            </p:cNvPr>
            <p:cNvSpPr txBox="1"/>
            <p:nvPr/>
          </p:nvSpPr>
          <p:spPr>
            <a:xfrm>
              <a:off x="10812936" y="4440569"/>
              <a:ext cx="736099" cy="230832"/>
            </a:xfrm>
            <a:prstGeom prst="rect">
              <a:avLst/>
            </a:prstGeom>
            <a:noFill/>
          </p:spPr>
          <p:txBody>
            <a:bodyPr wrap="none" rtlCol="0">
              <a:spAutoFit/>
            </a:bodyPr>
            <a:lstStyle/>
            <a:p>
              <a:r>
                <a:rPr lang="de-DE" sz="900"/>
                <a:t>(Barr 1936)</a:t>
              </a:r>
            </a:p>
          </p:txBody>
        </p:sp>
      </p:grpSp>
    </p:spTree>
    <p:extLst>
      <p:ext uri="{BB962C8B-B14F-4D97-AF65-F5344CB8AC3E}">
        <p14:creationId xmlns:p14="http://schemas.microsoft.com/office/powerpoint/2010/main" val="473784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84CEA-51EA-BF4E-898C-8D1148C3A16F}"/>
              </a:ext>
            </a:extLst>
          </p:cNvPr>
          <p:cNvSpPr>
            <a:spLocks noGrp="1"/>
          </p:cNvSpPr>
          <p:nvPr>
            <p:ph type="title"/>
          </p:nvPr>
        </p:nvSpPr>
        <p:spPr/>
        <p:txBody>
          <a:bodyPr/>
          <a:lstStyle/>
          <a:p>
            <a:r>
              <a:rPr lang="de-DE" dirty="0">
                <a:solidFill>
                  <a:srgbClr val="002E5A"/>
                </a:solidFill>
              </a:rPr>
              <a:t>Stefan </a:t>
            </a:r>
            <a:r>
              <a:rPr lang="de-DE" dirty="0" err="1">
                <a:solidFill>
                  <a:srgbClr val="002E5A"/>
                </a:solidFill>
              </a:rPr>
              <a:t>Gosepath</a:t>
            </a:r>
            <a:r>
              <a:rPr lang="de-DE" dirty="0">
                <a:solidFill>
                  <a:srgbClr val="002E5A"/>
                </a:solidFill>
              </a:rPr>
              <a:t>: Praktische Philosophie</a:t>
            </a:r>
            <a:endParaRPr lang="de-DE" dirty="0"/>
          </a:p>
        </p:txBody>
      </p:sp>
      <p:sp>
        <p:nvSpPr>
          <p:cNvPr id="3" name="Inhaltsplatzhalter 2">
            <a:extLst>
              <a:ext uri="{FF2B5EF4-FFF2-40B4-BE49-F238E27FC236}">
                <a16:creationId xmlns:a16="http://schemas.microsoft.com/office/drawing/2014/main" id="{AC8D391A-92FA-3641-ADD1-67FBBB92E748}"/>
              </a:ext>
            </a:extLst>
          </p:cNvPr>
          <p:cNvSpPr>
            <a:spLocks noGrp="1"/>
          </p:cNvSpPr>
          <p:nvPr>
            <p:ph sz="half" idx="2"/>
          </p:nvPr>
        </p:nvSpPr>
        <p:spPr>
          <a:xfrm>
            <a:off x="813482" y="2103125"/>
            <a:ext cx="12038917" cy="6401753"/>
          </a:xfrm>
        </p:spPr>
        <p:txBody>
          <a:bodyPr/>
          <a:lstStyle/>
          <a:p>
            <a:pPr marL="457200" indent="-457200">
              <a:buFont typeface="Arial" panose="020B0604020202020204" pitchFamily="34" charset="0"/>
              <a:buChar char="•"/>
            </a:pPr>
            <a:r>
              <a:rPr lang="de-DE" dirty="0">
                <a:solidFill>
                  <a:schemeClr val="tx2">
                    <a:lumMod val="75000"/>
                  </a:schemeClr>
                </a:solidFill>
              </a:rPr>
              <a:t>Die Theorie moralischen Begründens betrifft das Verhältnis der Historizität und der Objektivitätsansprüche moralischer Normen. Immanente Kritik verneint die Idee eines externen Referenzpunkts der Begründung und Kritik.</a:t>
            </a: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Lässt sich ein veritabler Begriff moralischen Fortschritts aufrechterhalten? Können wir soziale Formationen als Lernprozesse verstehen? </a:t>
            </a:r>
          </a:p>
          <a:p>
            <a:pPr marL="457200" indent="-457200">
              <a:buFont typeface="Arial" panose="020B0604020202020204" pitchFamily="34" charset="0"/>
              <a:buChar char="•"/>
            </a:pPr>
            <a:endParaRPr lang="de-DE" dirty="0">
              <a:solidFill>
                <a:schemeClr val="tx2">
                  <a:lumMod val="75000"/>
                </a:schemeClr>
              </a:solidFill>
            </a:endParaRPr>
          </a:p>
          <a:p>
            <a:pPr marL="457200" indent="-457200">
              <a:buFont typeface="Arial" panose="020B0604020202020204" pitchFamily="34" charset="0"/>
              <a:buChar char="•"/>
            </a:pPr>
            <a:r>
              <a:rPr lang="de-DE" dirty="0">
                <a:solidFill>
                  <a:schemeClr val="tx2">
                    <a:lumMod val="75000"/>
                  </a:schemeClr>
                </a:solidFill>
              </a:rPr>
              <a:t>Der Zusammenhang von Normativität und Wandel betrifft auch  Regressionsphänomene wie etwa Ressentiment.</a:t>
            </a:r>
          </a:p>
          <a:p>
            <a:pPr marL="457200" indent="-457200">
              <a:buFont typeface="Arial" panose="020B0604020202020204" pitchFamily="34" charset="0"/>
              <a:buChar char="•"/>
            </a:pPr>
            <a:endParaRPr lang="de-DE" dirty="0">
              <a:solidFill>
                <a:schemeClr val="tx2">
                  <a:lumMod val="75000"/>
                </a:schemeClr>
              </a:solidFill>
            </a:endParaRPr>
          </a:p>
          <a:p>
            <a:endParaRPr lang="de-DE" dirty="0"/>
          </a:p>
        </p:txBody>
      </p:sp>
    </p:spTree>
    <p:extLst>
      <p:ext uri="{BB962C8B-B14F-4D97-AF65-F5344CB8AC3E}">
        <p14:creationId xmlns:p14="http://schemas.microsoft.com/office/powerpoint/2010/main" val="1588120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3524"/>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1509</Words>
  <Application>Microsoft Macintosh PowerPoint</Application>
  <PresentationFormat>Benutzerdefiniert</PresentationFormat>
  <Paragraphs>132</Paragraphs>
  <Slides>22</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NexusSansPro</vt:lpstr>
      <vt:lpstr>Tw Cen MT</vt:lpstr>
      <vt:lpstr>Office Theme</vt:lpstr>
      <vt:lpstr>Normativität, Kritik, Wandel</vt:lpstr>
      <vt:lpstr>Begrüßung / Inhalt</vt:lpstr>
      <vt:lpstr>Grundidee des Graduiertenkollegs</vt:lpstr>
      <vt:lpstr>Interdisziplinärer Ansatz des GRK</vt:lpstr>
      <vt:lpstr>Beteiligte Wissenschaftler*innen</vt:lpstr>
      <vt:lpstr>Das Kolleg als Ort der Qualifikation</vt:lpstr>
      <vt:lpstr>Anne Fleig: Literaturwissenschaft</vt:lpstr>
      <vt:lpstr>Bertram Lomfeld: Rechtswissenschaft</vt:lpstr>
      <vt:lpstr>Stefan Gosepath: Praktische Philosophie</vt:lpstr>
      <vt:lpstr>Georg Bertram: Ästhetik / Sprachphilosophie</vt:lpstr>
      <vt:lpstr>Karin Gludovatz: Kunstgeschichte </vt:lpstr>
      <vt:lpstr>Susanne Gödde: Religionswissenschaft</vt:lpstr>
      <vt:lpstr>Matthias Hüning: Sprachwissenschaft</vt:lpstr>
      <vt:lpstr>Vier Fokussierungen</vt:lpstr>
      <vt:lpstr>Die Arbeitsformen des GRK</vt:lpstr>
      <vt:lpstr>Weitere Arbeitsformen des GRK</vt:lpstr>
      <vt:lpstr>Beteiligung der Kollegiat*innen</vt:lpstr>
      <vt:lpstr>Unterstützung durch das Kolleg</vt:lpstr>
      <vt:lpstr>Bilingualität</vt:lpstr>
      <vt:lpstr>Bewerbung</vt:lpstr>
      <vt:lpstr>What makes a good application? </vt:lpstr>
      <vt:lpstr>General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Bertram</dc:creator>
  <cp:lastModifiedBy>QicxRh4Zc033O3Al</cp:lastModifiedBy>
  <cp:revision>65</cp:revision>
  <dcterms:created xsi:type="dcterms:W3CDTF">2021-03-09T16:18:47Z</dcterms:created>
  <dcterms:modified xsi:type="dcterms:W3CDTF">2021-03-25T08:01:54Z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2021-02-16T00:00:00Z</vt:filetime>
  </property>
  <property fmtid="{D5CDD505-2E9C-101B-9397-08002B2CF9AE}" pid="3" name="Creator">
    <vt:lpwstr>Adobe InDesign 16.0 (Macintosh)</vt:lpwstr>
  </property>
  <property fmtid="{D5CDD505-2E9C-101B-9397-08002B2CF9AE}" pid="4" name="LastSaved">
    <vt:filetime>2021-03-09T00:00:00Z</vt:filetime>
  </property>
</Properties>
</file>